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0" r:id="rId2"/>
    <p:sldId id="289" r:id="rId3"/>
    <p:sldId id="288" r:id="rId4"/>
    <p:sldId id="290" r:id="rId5"/>
    <p:sldId id="291" r:id="rId6"/>
    <p:sldId id="293" r:id="rId7"/>
    <p:sldId id="284" r:id="rId8"/>
    <p:sldId id="295" r:id="rId9"/>
    <p:sldId id="297" r:id="rId10"/>
    <p:sldId id="287" r:id="rId11"/>
    <p:sldId id="294" r:id="rId12"/>
    <p:sldId id="299" r:id="rId13"/>
    <p:sldId id="298" r:id="rId14"/>
    <p:sldId id="265" r:id="rId15"/>
    <p:sldId id="301" r:id="rId16"/>
    <p:sldId id="300" r:id="rId17"/>
    <p:sldId id="302" r:id="rId18"/>
    <p:sldId id="266" r:id="rId19"/>
    <p:sldId id="303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F5"/>
    <a:srgbClr val="FFC301"/>
    <a:srgbClr val="F36421"/>
    <a:srgbClr val="F364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746" y="1128"/>
      </p:cViewPr>
      <p:guideLst>
        <p:guide orient="horz" pos="213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63B10-2007-4443-A91E-0E30D0CF8F83}" type="datetimeFigureOut">
              <a:rPr lang="de-DE" smtClean="0"/>
              <a:t>07.08.2024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7B48A-9336-44E3-89A4-B31A5D32F5D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1232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7B48A-9336-44E3-89A4-B31A5D32F5D2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467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7B48A-9336-44E3-89A4-B31A5D32F5D2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22019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E33D3E-A672-F0FF-91E2-7953AE867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6F99589-11EF-3286-5A7A-FA1B821E81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676BE1-D238-02D8-70B1-AF05B56B9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6438-7B2B-45A7-B93F-3C63999A217B}" type="datetimeFigureOut">
              <a:rPr lang="de-DE" smtClean="0"/>
              <a:t>07.08.2024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06A0F8-B327-7400-F499-140D2855A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CFAB0D-D2E8-C707-1ACE-1DBC8251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91E38-80EE-4AA9-9724-3694934E2ED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6206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4791A7-A32E-8AE9-43BE-BC229DD80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1D3F3BA-6D35-DF23-CDE6-21B3E7B99E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124B41B-FC70-7285-9851-01A0BFA76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6438-7B2B-45A7-B93F-3C63999A217B}" type="datetimeFigureOut">
              <a:rPr lang="de-DE" smtClean="0"/>
              <a:t>07.08.2024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F37C20B-1808-9828-D69F-2AE64DD05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26A4E2-5A8F-5043-80D7-B542CF814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91E38-80EE-4AA9-9724-3694934E2ED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6632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EA671BD-823B-B29E-FB89-0BE9D5B5F0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0B40943-0915-3472-0C7A-C606DB5517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C6423A-BC33-4CF9-3830-02BFD7F34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6438-7B2B-45A7-B93F-3C63999A217B}" type="datetimeFigureOut">
              <a:rPr lang="de-DE" smtClean="0"/>
              <a:t>07.08.2024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5EC0A8-7F88-B6DF-6BE1-60278C62B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812CCAA-9015-6B11-1BBE-216BE4933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91E38-80EE-4AA9-9724-3694934E2ED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2429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9C37EA-C163-3F27-9565-A20D13C2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189F2D-D3BB-84B7-AABA-EE915E826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2336363-297A-8B45-FFC9-88538E59C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6438-7B2B-45A7-B93F-3C63999A217B}" type="datetimeFigureOut">
              <a:rPr lang="de-DE" smtClean="0"/>
              <a:t>07.08.2024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7EC50A7-A563-6812-76B9-A01028E4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3722F9-2B1F-08A7-2B07-E59B873E4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91E38-80EE-4AA9-9724-3694934E2ED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8372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EEC3B9-E5BA-FBC3-5E0D-B101EE5EE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0F677A-5F71-0C1D-7444-E664AF411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FDB27B-1284-B24E-CE55-E5BB07B30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6438-7B2B-45A7-B93F-3C63999A217B}" type="datetimeFigureOut">
              <a:rPr lang="de-DE" smtClean="0"/>
              <a:t>07.08.2024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F428F7-D050-3CD2-0126-94A73C673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352F49-69BD-1DF4-8F4C-4CC8D75F5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91E38-80EE-4AA9-9724-3694934E2ED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7639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AFEA18-F94B-2720-14F1-0F7408FC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C5CF6C-4487-71A0-DF47-160150A0DD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516BC01-D326-2A17-89AC-EFC6BEE63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6738224-517C-4F3C-4C03-439416D89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6438-7B2B-45A7-B93F-3C63999A217B}" type="datetimeFigureOut">
              <a:rPr lang="de-DE" smtClean="0"/>
              <a:t>07.08.2024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2AC5E98-241A-868E-D118-EE27868DB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2382AE3-668C-4111-BA60-A590F8F49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91E38-80EE-4AA9-9724-3694934E2ED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6518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B0FE70-AD96-12CC-2CD3-02A4D3169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ACAE871-74C4-4282-FB3B-0AD464E1F9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0B103B0-E524-A2D0-8779-8210A9673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0E4CF4E-5B55-245E-A940-89E96475C3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96840F8-E6D3-8102-6D05-4C905E412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45E2B0A-EDA0-2A00-4626-2BD43481F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6438-7B2B-45A7-B93F-3C63999A217B}" type="datetimeFigureOut">
              <a:rPr lang="de-DE" smtClean="0"/>
              <a:t>07.08.2024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6657220-5D5C-9C18-E579-9A7570072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F5D568A-D96C-EA1F-5078-498DA3912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91E38-80EE-4AA9-9724-3694934E2ED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1850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D50812-9D4C-1A2A-8D35-763FA6BBF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16378B2-EFAF-4E8E-5266-20A0E74E3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6438-7B2B-45A7-B93F-3C63999A217B}" type="datetimeFigureOut">
              <a:rPr lang="de-DE" smtClean="0"/>
              <a:t>07.08.2024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32274C1-B02C-604F-EEDA-139CC820E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FFF4497-0CA6-FAF8-8C60-65B53489E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91E38-80EE-4AA9-9724-3694934E2ED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05385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DB217BC-D936-240B-B5F7-DEE721E7F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6438-7B2B-45A7-B93F-3C63999A217B}" type="datetimeFigureOut">
              <a:rPr lang="de-DE" smtClean="0"/>
              <a:t>07.08.2024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B49B1B-ED9C-3514-4A96-F9ED4F160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947569-CFD7-B8DC-3227-C14F01211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91E38-80EE-4AA9-9724-3694934E2ED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2147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5594A1-6CCC-AE93-F8FF-2FC368725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FF3C241-7729-D69A-19CA-D635FE241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1B83EE5-0FD9-6969-CD08-2192C117F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A06E9BE-ACB7-9CA9-C1E0-C75D2648B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6438-7B2B-45A7-B93F-3C63999A217B}" type="datetimeFigureOut">
              <a:rPr lang="de-DE" smtClean="0"/>
              <a:t>07.08.2024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5ADADE7-67F3-D632-6EA0-FA361E8BA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44CD10C-18A1-97CB-01F9-E9BD7BCC2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91E38-80EE-4AA9-9724-3694934E2ED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4941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79F28B-FFA5-C514-47D3-DF7EB9AE4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C28228C-EE94-D741-CA95-856C74D1D3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18771C8-E0DC-F2A9-01F3-410EC227BC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354DF0F-A708-6C9C-EA67-0D8B1AA15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06438-7B2B-45A7-B93F-3C63999A217B}" type="datetimeFigureOut">
              <a:rPr lang="de-DE" smtClean="0"/>
              <a:t>07.08.2024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CDB3C05-92CD-1B7D-0CC3-17B2AEE59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52D44C0-6BF9-EA63-2F2D-796CD8081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91E38-80EE-4AA9-9724-3694934E2ED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0605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1E0ED87-A4C8-92BC-826B-C66A8BC29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DF7F062-9A32-B9A7-6769-CA5B60899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F20EB5-3CE5-0AC7-ACC9-159FB0C24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B06438-7B2B-45A7-B93F-3C63999A217B}" type="datetimeFigureOut">
              <a:rPr lang="de-DE" smtClean="0"/>
              <a:t>07.08.2024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82E0A8-1B9A-8164-D4C7-E386F5FED7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0AA356-9C33-24D6-D712-C611B7094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691E38-80EE-4AA9-9724-3694934E2ED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832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2.jpg"/><Relationship Id="rId3" Type="http://schemas.openxmlformats.org/officeDocument/2006/relationships/image" Target="../media/image28.jpg"/><Relationship Id="rId7" Type="http://schemas.openxmlformats.org/officeDocument/2006/relationships/image" Target="../media/image4.jpg"/><Relationship Id="rId12" Type="http://schemas.openxmlformats.org/officeDocument/2006/relationships/image" Target="../media/image5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5" Type="http://schemas.openxmlformats.org/officeDocument/2006/relationships/image" Target="../media/image57.jpg"/><Relationship Id="rId10" Type="http://schemas.openxmlformats.org/officeDocument/2006/relationships/image" Target="../media/image53.jpg"/><Relationship Id="rId4" Type="http://schemas.openxmlformats.org/officeDocument/2006/relationships/image" Target="../media/image48.jpg"/><Relationship Id="rId9" Type="http://schemas.openxmlformats.org/officeDocument/2006/relationships/image" Target="../media/image52.png"/><Relationship Id="rId14" Type="http://schemas.openxmlformats.org/officeDocument/2006/relationships/image" Target="../media/image5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gif"/><Relationship Id="rId12" Type="http://schemas.openxmlformats.org/officeDocument/2006/relationships/image" Target="../media/image68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-automatisierungstechnik.de/" TargetMode="Externa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hyperlink" Target="mailto:haico.fleck@wi-at.d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 9">
            <a:extLst>
              <a:ext uri="{FF2B5EF4-FFF2-40B4-BE49-F238E27FC236}">
                <a16:creationId xmlns:a16="http://schemas.microsoft.com/office/drawing/2014/main" id="{7F3A4766-3F62-30FE-6C2E-0F21849647F8}"/>
              </a:ext>
            </a:extLst>
          </p:cNvPr>
          <p:cNvSpPr/>
          <p:nvPr/>
        </p:nvSpPr>
        <p:spPr>
          <a:xfrm>
            <a:off x="1753410" y="2244228"/>
            <a:ext cx="1800000" cy="1080000"/>
          </a:xfrm>
          <a:prstGeom prst="parallelogram">
            <a:avLst>
              <a:gd name="adj" fmla="val 43563"/>
            </a:avLst>
          </a:prstGeom>
          <a:blipFill dpi="0" rotWithShape="1">
            <a:blip r:embed="rId2"/>
            <a:srcRect/>
            <a:stretch>
              <a:fillRect l="18000" t="6361" r="18000" b="-353"/>
            </a:stretch>
          </a:blipFill>
          <a:ln>
            <a:solidFill>
              <a:srgbClr val="F3642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Parallelogramm 10">
            <a:extLst>
              <a:ext uri="{FF2B5EF4-FFF2-40B4-BE49-F238E27FC236}">
                <a16:creationId xmlns:a16="http://schemas.microsoft.com/office/drawing/2014/main" id="{9F6B3C0A-5088-7607-9067-C4882E678CC4}"/>
              </a:ext>
            </a:extLst>
          </p:cNvPr>
          <p:cNvSpPr/>
          <p:nvPr/>
        </p:nvSpPr>
        <p:spPr>
          <a:xfrm>
            <a:off x="3147852" y="2244228"/>
            <a:ext cx="1800000" cy="1080000"/>
          </a:xfrm>
          <a:prstGeom prst="parallelogram">
            <a:avLst>
              <a:gd name="adj" fmla="val 43563"/>
            </a:avLst>
          </a:prstGeom>
          <a:blipFill dpi="0" rotWithShape="1">
            <a:blip r:embed="rId3"/>
            <a:srcRect/>
            <a:stretch>
              <a:fillRect/>
            </a:stretch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Parallelogramm 11">
            <a:extLst>
              <a:ext uri="{FF2B5EF4-FFF2-40B4-BE49-F238E27FC236}">
                <a16:creationId xmlns:a16="http://schemas.microsoft.com/office/drawing/2014/main" id="{CEDD2B1D-07BE-AB29-9C02-5DEC4AA47BA9}"/>
              </a:ext>
            </a:extLst>
          </p:cNvPr>
          <p:cNvSpPr/>
          <p:nvPr/>
        </p:nvSpPr>
        <p:spPr>
          <a:xfrm>
            <a:off x="1260491" y="3387427"/>
            <a:ext cx="1800000" cy="1080000"/>
          </a:xfrm>
          <a:prstGeom prst="parallelogram">
            <a:avLst>
              <a:gd name="adj" fmla="val 43341"/>
            </a:avLst>
          </a:prstGeom>
          <a:blipFill>
            <a:blip r:embed="rId4"/>
            <a:stretch>
              <a:fillRect l="6425" t="-42314" r="-16509" b="-75882"/>
            </a:stretch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Parallelogramm 12">
            <a:extLst>
              <a:ext uri="{FF2B5EF4-FFF2-40B4-BE49-F238E27FC236}">
                <a16:creationId xmlns:a16="http://schemas.microsoft.com/office/drawing/2014/main" id="{73C83BBB-407A-BF3E-4086-10125E0A764A}"/>
              </a:ext>
            </a:extLst>
          </p:cNvPr>
          <p:cNvSpPr/>
          <p:nvPr/>
        </p:nvSpPr>
        <p:spPr>
          <a:xfrm>
            <a:off x="2669730" y="3387856"/>
            <a:ext cx="1800000" cy="1080000"/>
          </a:xfrm>
          <a:prstGeom prst="parallelogram">
            <a:avLst>
              <a:gd name="adj" fmla="val 42616"/>
            </a:avLst>
          </a:prstGeom>
          <a:blipFill>
            <a:blip r:embed="rId5"/>
            <a:stretch>
              <a:fillRect l="-32562" t="-50706" r="-32562" b="-10424"/>
            </a:stretch>
          </a:blip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DFFF3FD-311B-6521-0BDB-4DDC3CE590AF}"/>
              </a:ext>
            </a:extLst>
          </p:cNvPr>
          <p:cNvSpPr txBox="1"/>
          <p:nvPr/>
        </p:nvSpPr>
        <p:spPr>
          <a:xfrm>
            <a:off x="5368532" y="2533682"/>
            <a:ext cx="5547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F3642B"/>
                </a:solidFill>
                <a:latin typeface="+mj-lt"/>
              </a:rPr>
              <a:t>WI Automatisierungstechnik GmbH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65835E7-51C0-8E90-3B24-646C0C377BBD}"/>
              </a:ext>
            </a:extLst>
          </p:cNvPr>
          <p:cNvSpPr txBox="1"/>
          <p:nvPr/>
        </p:nvSpPr>
        <p:spPr>
          <a:xfrm>
            <a:off x="5368532" y="3134529"/>
            <a:ext cx="5059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2"/>
                </a:solidFill>
              </a:rPr>
              <a:t>Spezialisten für Schaltschrankbau und Automatisierungstechnik</a:t>
            </a:r>
          </a:p>
        </p:txBody>
      </p:sp>
    </p:spTree>
    <p:extLst>
      <p:ext uri="{BB962C8B-B14F-4D97-AF65-F5344CB8AC3E}">
        <p14:creationId xmlns:p14="http://schemas.microsoft.com/office/powerpoint/2010/main" val="872054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2ADC385F-2D72-29BF-892C-B4F48A50A21F}"/>
              </a:ext>
            </a:extLst>
          </p:cNvPr>
          <p:cNvSpPr/>
          <p:nvPr/>
        </p:nvSpPr>
        <p:spPr>
          <a:xfrm>
            <a:off x="7925898" y="0"/>
            <a:ext cx="426610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Ein Bild, das Screenshot, Text, Grafiksoftware, Multimedia-Software enthält.&#10;&#10;Automatisch generierte Beschreibung">
            <a:extLst>
              <a:ext uri="{FF2B5EF4-FFF2-40B4-BE49-F238E27FC236}">
                <a16:creationId xmlns:a16="http://schemas.microsoft.com/office/drawing/2014/main" id="{CF5F9CA3-647E-131D-00CF-63E092E18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883" y="3615291"/>
            <a:ext cx="3240000" cy="2496017"/>
          </a:xfrm>
          <a:prstGeom prst="rect">
            <a:avLst/>
          </a:prstGeom>
        </p:spPr>
      </p:pic>
      <p:pic>
        <p:nvPicPr>
          <p:cNvPr id="10" name="Grafik 9" descr="Ein Bild, das Text, Screenshot, Computer enthält.&#10;&#10;Automatisch generierte Beschreibung">
            <a:extLst>
              <a:ext uri="{FF2B5EF4-FFF2-40B4-BE49-F238E27FC236}">
                <a16:creationId xmlns:a16="http://schemas.microsoft.com/office/drawing/2014/main" id="{11569E78-E7F2-D0D4-E242-2D42AFE62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883" y="756414"/>
            <a:ext cx="3240000" cy="254345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269732F1-1B4E-8DCC-D309-45A07F6252B8}"/>
              </a:ext>
            </a:extLst>
          </p:cNvPr>
          <p:cNvSpPr txBox="1"/>
          <p:nvPr/>
        </p:nvSpPr>
        <p:spPr>
          <a:xfrm>
            <a:off x="2122568" y="3429000"/>
            <a:ext cx="50591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3E3E3F"/>
                </a:solidFill>
              </a:rPr>
              <a:t>Selbstständig laufende Prozesse müssen beobachtet werden können. Manchmal ergeben sich Änderungen oder es muss eingegriffen werden, weil etwas nicht so ist wie es sein soll.</a:t>
            </a:r>
          </a:p>
          <a:p>
            <a:r>
              <a:rPr lang="de-DE" sz="1400" dirty="0">
                <a:solidFill>
                  <a:srgbClr val="3E3E3F"/>
                </a:solidFill>
              </a:rPr>
              <a:t>Hierfür bieten sich leistungsstarke </a:t>
            </a:r>
            <a:r>
              <a:rPr lang="de-DE" sz="1400" dirty="0">
                <a:solidFill>
                  <a:srgbClr val="F36421"/>
                </a:solidFill>
              </a:rPr>
              <a:t>Touchpanel </a:t>
            </a:r>
            <a:r>
              <a:rPr lang="de-DE" sz="1400" dirty="0">
                <a:solidFill>
                  <a:srgbClr val="3E3E3F"/>
                </a:solidFill>
              </a:rPr>
              <a:t>und </a:t>
            </a:r>
            <a:r>
              <a:rPr lang="de-DE" sz="1400" dirty="0">
                <a:solidFill>
                  <a:srgbClr val="F36421"/>
                </a:solidFill>
              </a:rPr>
              <a:t>Bedienelemente </a:t>
            </a:r>
            <a:r>
              <a:rPr lang="de-DE" sz="1400" dirty="0">
                <a:solidFill>
                  <a:srgbClr val="3E3E3F"/>
                </a:solidFill>
              </a:rPr>
              <a:t>an. </a:t>
            </a:r>
          </a:p>
        </p:txBody>
      </p:sp>
      <p:pic>
        <p:nvPicPr>
          <p:cNvPr id="2" name="Grafik 1" descr="Ein Bild, das Grafiken, Logo, Schrift, Symbol enthält.&#10;&#10;Automatisch generierte Beschreibung">
            <a:extLst>
              <a:ext uri="{FF2B5EF4-FFF2-40B4-BE49-F238E27FC236}">
                <a16:creationId xmlns:a16="http://schemas.microsoft.com/office/drawing/2014/main" id="{87DC9C58-EB61-0221-C125-1F65C9EE4D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664" y="101184"/>
            <a:ext cx="525454" cy="339804"/>
          </a:xfrm>
          <a:prstGeom prst="rect">
            <a:avLst/>
          </a:prstGeom>
        </p:spPr>
      </p:pic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EC1E5F7E-58E5-3D7C-603B-D22CF8ACAC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432256"/>
              </p:ext>
            </p:extLst>
          </p:nvPr>
        </p:nvGraphicFramePr>
        <p:xfrm>
          <a:off x="789044" y="756414"/>
          <a:ext cx="5153026" cy="964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376">
                  <a:extLst>
                    <a:ext uri="{9D8B030D-6E8A-4147-A177-3AD203B41FA5}">
                      <a16:colId xmlns:a16="http://schemas.microsoft.com/office/drawing/2014/main" val="1608676698"/>
                    </a:ext>
                  </a:extLst>
                </a:gridCol>
                <a:gridCol w="4438650">
                  <a:extLst>
                    <a:ext uri="{9D8B030D-6E8A-4147-A177-3AD203B41FA5}">
                      <a16:colId xmlns:a16="http://schemas.microsoft.com/office/drawing/2014/main" val="3311156851"/>
                    </a:ext>
                  </a:extLst>
                </a:gridCol>
              </a:tblGrid>
              <a:tr h="964242">
                <a:tc>
                  <a:txBody>
                    <a:bodyPr/>
                    <a:lstStyle/>
                    <a:p>
                      <a:pPr algn="ctr"/>
                      <a:r>
                        <a:rPr lang="de-DE" sz="3600" b="0" dirty="0">
                          <a:solidFill>
                            <a:schemeClr val="accent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2"/>
                          </a:solidFill>
                        </a:rPr>
                        <a:t>Programmierung &amp; Gestaltung</a:t>
                      </a:r>
                    </a:p>
                    <a:p>
                      <a:r>
                        <a:rPr lang="de-DE" sz="1800" b="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SPS, HMI, industrielle Kommunikation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78558"/>
                  </a:ext>
                </a:extLst>
              </a:tr>
            </a:tbl>
          </a:graphicData>
        </a:graphic>
      </p:graphicFrame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333B0AA3-E1A1-82A0-34C3-64EC72F56E32}"/>
              </a:ext>
            </a:extLst>
          </p:cNvPr>
          <p:cNvCxnSpPr>
            <a:cxnSpLocks/>
          </p:cNvCxnSpPr>
          <p:nvPr/>
        </p:nvCxnSpPr>
        <p:spPr>
          <a:xfrm flipH="1">
            <a:off x="1952017" y="3429000"/>
            <a:ext cx="9734146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904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ussdiagramm: Prozess 5">
            <a:extLst>
              <a:ext uri="{FF2B5EF4-FFF2-40B4-BE49-F238E27FC236}">
                <a16:creationId xmlns:a16="http://schemas.microsoft.com/office/drawing/2014/main" id="{A2601599-D411-7798-945F-CD92259D7FA2}"/>
              </a:ext>
            </a:extLst>
          </p:cNvPr>
          <p:cNvSpPr/>
          <p:nvPr/>
        </p:nvSpPr>
        <p:spPr>
          <a:xfrm>
            <a:off x="-2721" y="2138082"/>
            <a:ext cx="12194721" cy="4719918"/>
          </a:xfrm>
          <a:prstGeom prst="flowChartProces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9" name="Grafik 38" descr="Ein Bild, das Text, Diagramm, Plan, parallel enthält.&#10;&#10;Automatisch generierte Beschreibung">
            <a:extLst>
              <a:ext uri="{FF2B5EF4-FFF2-40B4-BE49-F238E27FC236}">
                <a16:creationId xmlns:a16="http://schemas.microsoft.com/office/drawing/2014/main" id="{813507E1-4B78-462B-E81D-F85B01BB9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66" y="2905748"/>
            <a:ext cx="4544126" cy="3048224"/>
          </a:xfrm>
          <a:prstGeom prst="rect">
            <a:avLst/>
          </a:prstGeom>
        </p:spPr>
      </p:pic>
      <p:sp>
        <p:nvSpPr>
          <p:cNvPr id="52" name="Textfeld 51">
            <a:extLst>
              <a:ext uri="{FF2B5EF4-FFF2-40B4-BE49-F238E27FC236}">
                <a16:creationId xmlns:a16="http://schemas.microsoft.com/office/drawing/2014/main" id="{19D45841-6BAE-7F73-E420-ACAC12686D01}"/>
              </a:ext>
            </a:extLst>
          </p:cNvPr>
          <p:cNvSpPr txBox="1"/>
          <p:nvPr/>
        </p:nvSpPr>
        <p:spPr>
          <a:xfrm>
            <a:off x="1188577" y="4670507"/>
            <a:ext cx="3081071" cy="27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de-DE" sz="1400" dirty="0">
                <a:solidFill>
                  <a:srgbClr val="3E3E3F"/>
                </a:solidFill>
              </a:rPr>
              <a:t>Wir sprechen alle gängigen Protokolle</a:t>
            </a:r>
          </a:p>
        </p:txBody>
      </p:sp>
      <p:sp>
        <p:nvSpPr>
          <p:cNvPr id="62" name="Parallelogramm 61">
            <a:extLst>
              <a:ext uri="{FF2B5EF4-FFF2-40B4-BE49-F238E27FC236}">
                <a16:creationId xmlns:a16="http://schemas.microsoft.com/office/drawing/2014/main" id="{CEC86B90-C692-B1C8-8A45-D1D4EB01368F}"/>
              </a:ext>
            </a:extLst>
          </p:cNvPr>
          <p:cNvSpPr/>
          <p:nvPr/>
        </p:nvSpPr>
        <p:spPr>
          <a:xfrm rot="18600000">
            <a:off x="972568" y="5320237"/>
            <a:ext cx="1094354" cy="288062"/>
          </a:xfrm>
          <a:prstGeom prst="parallelogram">
            <a:avLst>
              <a:gd name="adj" fmla="val 105870"/>
            </a:avLst>
          </a:prstGeom>
          <a:blipFill dpi="0" rotWithShape="1">
            <a:blip r:embed="rId3"/>
            <a:srcRect/>
            <a:stretch>
              <a:fillRect l="22038" r="22038"/>
            </a:stretch>
          </a:blipFill>
          <a:ln w="3175">
            <a:solidFill>
              <a:srgbClr val="F364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3" name="Parallelogramm 62">
            <a:extLst>
              <a:ext uri="{FF2B5EF4-FFF2-40B4-BE49-F238E27FC236}">
                <a16:creationId xmlns:a16="http://schemas.microsoft.com/office/drawing/2014/main" id="{70ED42DB-8F89-4619-3424-D1B28BEC4E9F}"/>
              </a:ext>
            </a:extLst>
          </p:cNvPr>
          <p:cNvSpPr/>
          <p:nvPr/>
        </p:nvSpPr>
        <p:spPr>
          <a:xfrm rot="18600000">
            <a:off x="1505170" y="5367366"/>
            <a:ext cx="1094354" cy="288062"/>
          </a:xfrm>
          <a:prstGeom prst="parallelogram">
            <a:avLst>
              <a:gd name="adj" fmla="val 109234"/>
            </a:avLst>
          </a:prstGeom>
          <a:blipFill dpi="0" rotWithShape="1">
            <a:blip r:embed="rId4"/>
            <a:srcRect/>
            <a:stretch>
              <a:fillRect l="20393" t="9392" r="20393" b="9392"/>
            </a:stretch>
          </a:blipFill>
          <a:ln w="3175">
            <a:solidFill>
              <a:srgbClr val="F364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4" name="Parallelogramm 63">
            <a:extLst>
              <a:ext uri="{FF2B5EF4-FFF2-40B4-BE49-F238E27FC236}">
                <a16:creationId xmlns:a16="http://schemas.microsoft.com/office/drawing/2014/main" id="{D9E8CE2C-F7E1-87E6-4EE7-481C1B78CD36}"/>
              </a:ext>
            </a:extLst>
          </p:cNvPr>
          <p:cNvSpPr/>
          <p:nvPr/>
        </p:nvSpPr>
        <p:spPr>
          <a:xfrm rot="18600000">
            <a:off x="2045170" y="5367366"/>
            <a:ext cx="1094354" cy="288062"/>
          </a:xfrm>
          <a:prstGeom prst="parallelogram">
            <a:avLst>
              <a:gd name="adj" fmla="val 110050"/>
            </a:avLst>
          </a:prstGeom>
          <a:blipFill dpi="0" rotWithShape="1">
            <a:blip r:embed="rId5"/>
            <a:srcRect/>
            <a:stretch>
              <a:fillRect l="18749" t="-40240" r="18749" b="-40240"/>
            </a:stretch>
          </a:blipFill>
          <a:ln w="3175">
            <a:solidFill>
              <a:srgbClr val="F364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5" name="Parallelogramm 64">
            <a:extLst>
              <a:ext uri="{FF2B5EF4-FFF2-40B4-BE49-F238E27FC236}">
                <a16:creationId xmlns:a16="http://schemas.microsoft.com/office/drawing/2014/main" id="{9CFAEC2E-A247-BCD1-011A-F7BD95B7F035}"/>
              </a:ext>
            </a:extLst>
          </p:cNvPr>
          <p:cNvSpPr/>
          <p:nvPr/>
        </p:nvSpPr>
        <p:spPr>
          <a:xfrm rot="18600000">
            <a:off x="2585170" y="5367366"/>
            <a:ext cx="1094354" cy="288062"/>
          </a:xfrm>
          <a:prstGeom prst="parallelogram">
            <a:avLst>
              <a:gd name="adj" fmla="val 111679"/>
            </a:avLst>
          </a:prstGeom>
          <a:blipFill dpi="0" rotWithShape="1">
            <a:blip r:embed="rId6"/>
            <a:srcRect/>
            <a:stretch>
              <a:fillRect l="3945" t="-49264" r="3945" b="-49264"/>
            </a:stretch>
          </a:blipFill>
          <a:ln w="3175">
            <a:solidFill>
              <a:srgbClr val="F364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6" name="Parallelogramm 65">
            <a:extLst>
              <a:ext uri="{FF2B5EF4-FFF2-40B4-BE49-F238E27FC236}">
                <a16:creationId xmlns:a16="http://schemas.microsoft.com/office/drawing/2014/main" id="{68B95FC3-C78D-DCFF-3EFF-DF9B2ECFE53D}"/>
              </a:ext>
            </a:extLst>
          </p:cNvPr>
          <p:cNvSpPr/>
          <p:nvPr/>
        </p:nvSpPr>
        <p:spPr>
          <a:xfrm rot="18600000">
            <a:off x="3125170" y="5367366"/>
            <a:ext cx="1094354" cy="288062"/>
          </a:xfrm>
          <a:prstGeom prst="parallelogram">
            <a:avLst>
              <a:gd name="adj" fmla="val 103973"/>
            </a:avLst>
          </a:prstGeom>
          <a:blipFill dpi="0" rotWithShape="1">
            <a:blip r:embed="rId7"/>
            <a:srcRect/>
            <a:stretch>
              <a:fillRect l="8880" t="-31216" r="8880" b="-31216"/>
            </a:stretch>
          </a:blipFill>
          <a:ln w="3175">
            <a:solidFill>
              <a:srgbClr val="F364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CC1B7E1D-8135-0A49-569F-090C7A3E2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320004"/>
              </p:ext>
            </p:extLst>
          </p:nvPr>
        </p:nvGraphicFramePr>
        <p:xfrm>
          <a:off x="795768" y="1055678"/>
          <a:ext cx="5153026" cy="964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376">
                  <a:extLst>
                    <a:ext uri="{9D8B030D-6E8A-4147-A177-3AD203B41FA5}">
                      <a16:colId xmlns:a16="http://schemas.microsoft.com/office/drawing/2014/main" val="1608676698"/>
                    </a:ext>
                  </a:extLst>
                </a:gridCol>
                <a:gridCol w="4438650">
                  <a:extLst>
                    <a:ext uri="{9D8B030D-6E8A-4147-A177-3AD203B41FA5}">
                      <a16:colId xmlns:a16="http://schemas.microsoft.com/office/drawing/2014/main" val="3311156851"/>
                    </a:ext>
                  </a:extLst>
                </a:gridCol>
              </a:tblGrid>
              <a:tr h="964242">
                <a:tc>
                  <a:txBody>
                    <a:bodyPr/>
                    <a:lstStyle/>
                    <a:p>
                      <a:pPr algn="ctr"/>
                      <a:r>
                        <a:rPr lang="de-DE" sz="3600" b="0" dirty="0">
                          <a:solidFill>
                            <a:schemeClr val="accent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2"/>
                          </a:solidFill>
                        </a:rPr>
                        <a:t>Programmierung &amp; Gestaltung</a:t>
                      </a:r>
                    </a:p>
                    <a:p>
                      <a:r>
                        <a:rPr lang="de-DE" sz="1800" b="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SPS, HMI, industrielle Kommunikation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78558"/>
                  </a:ext>
                </a:extLst>
              </a:tr>
            </a:tbl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E624C01D-2FE4-C982-BAF9-912D836529B3}"/>
              </a:ext>
            </a:extLst>
          </p:cNvPr>
          <p:cNvSpPr txBox="1"/>
          <p:nvPr/>
        </p:nvSpPr>
        <p:spPr>
          <a:xfrm>
            <a:off x="514213" y="2880097"/>
            <a:ext cx="50591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400" dirty="0">
                <a:solidFill>
                  <a:srgbClr val="3E3E3F"/>
                </a:solidFill>
              </a:rPr>
              <a:t>Damit das </a:t>
            </a:r>
            <a:r>
              <a:rPr lang="de-DE" sz="1400" i="1" dirty="0">
                <a:solidFill>
                  <a:srgbClr val="3E3E3F"/>
                </a:solidFill>
              </a:rPr>
              <a:t>Orchester</a:t>
            </a:r>
            <a:r>
              <a:rPr lang="de-DE" sz="1400" dirty="0">
                <a:solidFill>
                  <a:srgbClr val="3E3E3F"/>
                </a:solidFill>
              </a:rPr>
              <a:t> Ihren </a:t>
            </a:r>
            <a:r>
              <a:rPr lang="de-DE" sz="1400" i="1" dirty="0">
                <a:solidFill>
                  <a:srgbClr val="3E3E3F"/>
                </a:solidFill>
              </a:rPr>
              <a:t>Dirigenten</a:t>
            </a:r>
            <a:r>
              <a:rPr lang="de-DE" sz="1400" dirty="0">
                <a:solidFill>
                  <a:srgbClr val="3E3E3F"/>
                </a:solidFill>
              </a:rPr>
              <a:t> versteht ist eine </a:t>
            </a:r>
            <a:r>
              <a:rPr lang="de-DE" sz="1400" dirty="0">
                <a:solidFill>
                  <a:srgbClr val="F36421"/>
                </a:solidFill>
              </a:rPr>
              <a:t>Kommunikation</a:t>
            </a:r>
            <a:r>
              <a:rPr lang="de-DE" sz="1400" dirty="0">
                <a:solidFill>
                  <a:srgbClr val="3E3E3F"/>
                </a:solidFill>
              </a:rPr>
              <a:t> auf industrieller Basis unverzichtbar. Wir nutzen die vorhandenen Protokolle, überzeugen Sie auch gerne von unseren Favoriten.</a:t>
            </a:r>
          </a:p>
        </p:txBody>
      </p:sp>
      <p:pic>
        <p:nvPicPr>
          <p:cNvPr id="7" name="Grafik 6" descr="Ein Bild, das Grafiken, Logo, Schrift, Symbol enthält.&#10;&#10;Automatisch generierte Beschreibung">
            <a:extLst>
              <a:ext uri="{FF2B5EF4-FFF2-40B4-BE49-F238E27FC236}">
                <a16:creationId xmlns:a16="http://schemas.microsoft.com/office/drawing/2014/main" id="{7C0B2E63-CB2D-A20D-E41F-09DDEC8969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664" y="101184"/>
            <a:ext cx="525454" cy="33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69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755FC8ED-B851-532C-FD0E-FBA9D5CDC03D}"/>
              </a:ext>
            </a:extLst>
          </p:cNvPr>
          <p:cNvSpPr/>
          <p:nvPr/>
        </p:nvSpPr>
        <p:spPr>
          <a:xfrm>
            <a:off x="10682" y="-1"/>
            <a:ext cx="4416357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27235F54-DB49-1681-70C7-03460EF9FA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914457"/>
              </p:ext>
            </p:extLst>
          </p:nvPr>
        </p:nvGraphicFramePr>
        <p:xfrm>
          <a:off x="795768" y="1055678"/>
          <a:ext cx="5153026" cy="964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376">
                  <a:extLst>
                    <a:ext uri="{9D8B030D-6E8A-4147-A177-3AD203B41FA5}">
                      <a16:colId xmlns:a16="http://schemas.microsoft.com/office/drawing/2014/main" val="1608676698"/>
                    </a:ext>
                  </a:extLst>
                </a:gridCol>
                <a:gridCol w="4438650">
                  <a:extLst>
                    <a:ext uri="{9D8B030D-6E8A-4147-A177-3AD203B41FA5}">
                      <a16:colId xmlns:a16="http://schemas.microsoft.com/office/drawing/2014/main" val="3311156851"/>
                    </a:ext>
                  </a:extLst>
                </a:gridCol>
              </a:tblGrid>
              <a:tr h="964242">
                <a:tc>
                  <a:txBody>
                    <a:bodyPr/>
                    <a:lstStyle/>
                    <a:p>
                      <a:pPr algn="ctr"/>
                      <a:r>
                        <a:rPr lang="de-DE" sz="3600" b="0" dirty="0">
                          <a:solidFill>
                            <a:schemeClr val="accent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2"/>
                          </a:solidFill>
                        </a:rPr>
                        <a:t>Funktionale Sicherheit</a:t>
                      </a:r>
                    </a:p>
                    <a:p>
                      <a:r>
                        <a:rPr lang="de-DE" sz="1800" b="0" dirty="0" err="1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Sicherheitssensorik</a:t>
                      </a:r>
                      <a:r>
                        <a:rPr lang="de-DE" sz="1800" b="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, F-Programmierung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78558"/>
                  </a:ext>
                </a:extLst>
              </a:tr>
            </a:tbl>
          </a:graphicData>
        </a:graphic>
      </p:graphicFrame>
      <p:pic>
        <p:nvPicPr>
          <p:cNvPr id="3" name="Grafik 2" descr="Ein Bild, das Grafiken, Logo, Schrift, Symbol enthält.&#10;&#10;Automatisch generierte Beschreibung">
            <a:extLst>
              <a:ext uri="{FF2B5EF4-FFF2-40B4-BE49-F238E27FC236}">
                <a16:creationId xmlns:a16="http://schemas.microsoft.com/office/drawing/2014/main" id="{CFA02E7D-AABF-6DAC-6D0A-A1C31AC1F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664" y="101184"/>
            <a:ext cx="525454" cy="339804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305DEBC5-E5EC-FF27-4B5D-2B14CA69DF60}"/>
              </a:ext>
            </a:extLst>
          </p:cNvPr>
          <p:cNvCxnSpPr>
            <a:cxnSpLocks/>
          </p:cNvCxnSpPr>
          <p:nvPr/>
        </p:nvCxnSpPr>
        <p:spPr>
          <a:xfrm>
            <a:off x="2988000" y="5814510"/>
            <a:ext cx="7095695" cy="0"/>
          </a:xfrm>
          <a:prstGeom prst="line">
            <a:avLst/>
          </a:prstGeom>
          <a:ln w="22225" cap="sq">
            <a:gradFill flip="none" rotWithShape="1">
              <a:gsLst>
                <a:gs pos="0">
                  <a:schemeClr val="bg2">
                    <a:lumMod val="10000"/>
                  </a:schemeClr>
                </a:gs>
                <a:gs pos="25000">
                  <a:srgbClr val="FFC000"/>
                </a:gs>
                <a:gs pos="75000">
                  <a:srgbClr val="FFC000"/>
                </a:gs>
                <a:gs pos="5000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hteck: obere Ecken abgeschnitten 5">
            <a:extLst>
              <a:ext uri="{FF2B5EF4-FFF2-40B4-BE49-F238E27FC236}">
                <a16:creationId xmlns:a16="http://schemas.microsoft.com/office/drawing/2014/main" id="{DAEE0B87-9958-CD35-D6FE-C8764AACCE05}"/>
              </a:ext>
            </a:extLst>
          </p:cNvPr>
          <p:cNvSpPr/>
          <p:nvPr/>
        </p:nvSpPr>
        <p:spPr>
          <a:xfrm rot="16200000">
            <a:off x="712715" y="2858184"/>
            <a:ext cx="3131399" cy="3566228"/>
          </a:xfrm>
          <a:prstGeom prst="snip2SameRect">
            <a:avLst>
              <a:gd name="adj1" fmla="val 31898"/>
              <a:gd name="adj2" fmla="val 31983"/>
            </a:avLst>
          </a:prstGeom>
          <a:blipFill dpi="0" rotWithShape="0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78" t="565" r="-15110" b="565"/>
            </a:stretch>
          </a:blipFill>
          <a:ln w="22225" cap="sq">
            <a:gradFill flip="none" rotWithShape="1">
              <a:gsLst>
                <a:gs pos="0">
                  <a:schemeClr val="bg2">
                    <a:lumMod val="10000"/>
                  </a:schemeClr>
                </a:gs>
                <a:gs pos="25000">
                  <a:srgbClr val="FFC000"/>
                </a:gs>
                <a:gs pos="75000">
                  <a:srgbClr val="FFC000"/>
                </a:gs>
                <a:gs pos="5000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A7CBD1DC-9208-EF9F-1703-EF3977890E53}"/>
              </a:ext>
            </a:extLst>
          </p:cNvPr>
          <p:cNvSpPr/>
          <p:nvPr/>
        </p:nvSpPr>
        <p:spPr>
          <a:xfrm>
            <a:off x="10097627" y="4818744"/>
            <a:ext cx="2112215" cy="2112215"/>
          </a:xfrm>
          <a:prstGeom prst="ellipse">
            <a:avLst/>
          </a:prstGeom>
          <a:blipFill>
            <a:blip r:embed="rId4"/>
            <a:stretch>
              <a:fillRect l="-3687" t="21026" r="-3687" b="14208"/>
            </a:stretch>
          </a:blipFill>
          <a:ln w="22225" cap="sq">
            <a:gradFill flip="none" rotWithShape="1">
              <a:gsLst>
                <a:gs pos="0">
                  <a:schemeClr val="bg2">
                    <a:lumMod val="10000"/>
                  </a:schemeClr>
                </a:gs>
                <a:gs pos="25000">
                  <a:srgbClr val="FFC000"/>
                </a:gs>
                <a:gs pos="75000">
                  <a:srgbClr val="FFC000"/>
                </a:gs>
                <a:gs pos="5000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A6CEDED-5F6E-663D-D0D7-495070260DC3}"/>
              </a:ext>
            </a:extLst>
          </p:cNvPr>
          <p:cNvSpPr txBox="1"/>
          <p:nvPr/>
        </p:nvSpPr>
        <p:spPr>
          <a:xfrm>
            <a:off x="6331711" y="2630714"/>
            <a:ext cx="50591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3E3E3F"/>
                </a:solidFill>
              </a:rPr>
              <a:t>Nach eingehendet Prüfung Ihrer Anwendung und erfolgter </a:t>
            </a:r>
            <a:r>
              <a:rPr lang="de-DE" sz="1400" dirty="0">
                <a:solidFill>
                  <a:schemeClr val="accent2"/>
                </a:solidFill>
              </a:rPr>
              <a:t>Gefährdungsanalyse</a:t>
            </a:r>
            <a:r>
              <a:rPr lang="de-DE" sz="1400" dirty="0">
                <a:solidFill>
                  <a:srgbClr val="3E3E3F"/>
                </a:solidFill>
              </a:rPr>
              <a:t> legen wir das </a:t>
            </a:r>
            <a:r>
              <a:rPr lang="de-DE" sz="1400" dirty="0">
                <a:solidFill>
                  <a:schemeClr val="accent2"/>
                </a:solidFill>
              </a:rPr>
              <a:t>Sicherheitslevel</a:t>
            </a:r>
            <a:r>
              <a:rPr lang="de-DE" sz="1400" dirty="0">
                <a:solidFill>
                  <a:srgbClr val="3E3E3F"/>
                </a:solidFill>
              </a:rPr>
              <a:t> fest und projektieren die Safety entsprechend.</a:t>
            </a:r>
          </a:p>
          <a:p>
            <a:endParaRPr lang="de-DE" sz="1400" dirty="0">
              <a:solidFill>
                <a:srgbClr val="3E3E3F"/>
              </a:solidFill>
            </a:endParaRPr>
          </a:p>
          <a:p>
            <a:pPr marL="742950" lvl="1" indent="-285750">
              <a:buClr>
                <a:schemeClr val="accent2"/>
              </a:buClr>
              <a:buFont typeface="Aptos" panose="020B0004020202020204" pitchFamily="34" charset="0"/>
              <a:buChar char="+"/>
            </a:pPr>
            <a:r>
              <a:rPr lang="de-DE" sz="1400" dirty="0" err="1">
                <a:solidFill>
                  <a:srgbClr val="3E3E3F"/>
                </a:solidFill>
              </a:rPr>
              <a:t>Abgesetze</a:t>
            </a:r>
            <a:r>
              <a:rPr lang="de-DE" sz="1400" dirty="0">
                <a:solidFill>
                  <a:srgbClr val="3E3E3F"/>
                </a:solidFill>
              </a:rPr>
              <a:t> Sicherheitssteuerungen</a:t>
            </a:r>
          </a:p>
          <a:p>
            <a:pPr marL="742950" lvl="1" indent="-285750">
              <a:buClr>
                <a:schemeClr val="accent2"/>
              </a:buClr>
              <a:buFont typeface="Aptos" panose="020B0004020202020204" pitchFamily="34" charset="0"/>
              <a:buChar char="+"/>
            </a:pPr>
            <a:r>
              <a:rPr lang="de-DE" sz="1400" dirty="0" err="1">
                <a:solidFill>
                  <a:srgbClr val="3E3E3F"/>
                </a:solidFill>
              </a:rPr>
              <a:t>Failsafe</a:t>
            </a:r>
            <a:r>
              <a:rPr lang="de-DE" sz="1400" dirty="0">
                <a:solidFill>
                  <a:srgbClr val="3E3E3F"/>
                </a:solidFill>
              </a:rPr>
              <a:t> SPS mit F-Programmierung</a:t>
            </a:r>
          </a:p>
          <a:p>
            <a:pPr marL="742950" lvl="1" indent="-285750">
              <a:buClr>
                <a:schemeClr val="accent2"/>
              </a:buClr>
              <a:buFont typeface="Aptos" panose="020B0004020202020204" pitchFamily="34" charset="0"/>
              <a:buChar char="+"/>
            </a:pPr>
            <a:r>
              <a:rPr lang="de-DE" sz="1400" dirty="0">
                <a:solidFill>
                  <a:srgbClr val="3E3E3F"/>
                </a:solidFill>
              </a:rPr>
              <a:t>Schaltspielberechnungen (</a:t>
            </a:r>
            <a:r>
              <a:rPr lang="de-DE" sz="1400" dirty="0" err="1">
                <a:solidFill>
                  <a:srgbClr val="3E3E3F"/>
                </a:solidFill>
              </a:rPr>
              <a:t>MTTFd</a:t>
            </a:r>
            <a:r>
              <a:rPr lang="de-DE" sz="1400" dirty="0">
                <a:solidFill>
                  <a:srgbClr val="3E3E3F"/>
                </a:solidFill>
              </a:rPr>
              <a:t>)</a:t>
            </a:r>
          </a:p>
          <a:p>
            <a:pPr marL="742950" lvl="1" indent="-285750">
              <a:buClr>
                <a:schemeClr val="accent2"/>
              </a:buClr>
              <a:buFont typeface="Aptos" panose="020B0004020202020204" pitchFamily="34" charset="0"/>
              <a:buChar char="+"/>
            </a:pPr>
            <a:r>
              <a:rPr lang="de-DE" sz="1400" dirty="0">
                <a:solidFill>
                  <a:srgbClr val="3E3E3F"/>
                </a:solidFill>
              </a:rPr>
              <a:t>Ausfallsicherheitsbetrachtung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CE00831-D41F-D512-18C9-07F221A29E93}"/>
              </a:ext>
            </a:extLst>
          </p:cNvPr>
          <p:cNvSpPr txBox="1"/>
          <p:nvPr/>
        </p:nvSpPr>
        <p:spPr>
          <a:xfrm>
            <a:off x="8092502" y="5814510"/>
            <a:ext cx="2112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3E3E3F"/>
                </a:solidFill>
              </a:rPr>
              <a:t>Für höchste Ansprüche prüfen wir </a:t>
            </a:r>
          </a:p>
          <a:p>
            <a:r>
              <a:rPr lang="de-DE" sz="900" dirty="0">
                <a:solidFill>
                  <a:srgbClr val="3E3E3F"/>
                </a:solidFill>
              </a:rPr>
              <a:t>2 Kanalige Sprungantworten im Detail</a:t>
            </a:r>
          </a:p>
        </p:txBody>
      </p:sp>
    </p:spTree>
    <p:extLst>
      <p:ext uri="{BB962C8B-B14F-4D97-AF65-F5344CB8AC3E}">
        <p14:creationId xmlns:p14="http://schemas.microsoft.com/office/powerpoint/2010/main" val="570502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D1AAF3F0-03EB-571D-CC58-281B804C39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621623"/>
              </p:ext>
            </p:extLst>
          </p:nvPr>
        </p:nvGraphicFramePr>
        <p:xfrm>
          <a:off x="868902" y="1068827"/>
          <a:ext cx="5153026" cy="964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376">
                  <a:extLst>
                    <a:ext uri="{9D8B030D-6E8A-4147-A177-3AD203B41FA5}">
                      <a16:colId xmlns:a16="http://schemas.microsoft.com/office/drawing/2014/main" val="1608676698"/>
                    </a:ext>
                  </a:extLst>
                </a:gridCol>
                <a:gridCol w="4438650">
                  <a:extLst>
                    <a:ext uri="{9D8B030D-6E8A-4147-A177-3AD203B41FA5}">
                      <a16:colId xmlns:a16="http://schemas.microsoft.com/office/drawing/2014/main" val="3311156851"/>
                    </a:ext>
                  </a:extLst>
                </a:gridCol>
              </a:tblGrid>
              <a:tr h="964242">
                <a:tc>
                  <a:txBody>
                    <a:bodyPr/>
                    <a:lstStyle/>
                    <a:p>
                      <a:pPr algn="ctr"/>
                      <a:r>
                        <a:rPr lang="de-DE" sz="3600" b="0" dirty="0">
                          <a:solidFill>
                            <a:schemeClr val="accent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2"/>
                          </a:solidFill>
                        </a:rPr>
                        <a:t>Prüfen &amp; CE</a:t>
                      </a:r>
                    </a:p>
                    <a:p>
                      <a:r>
                        <a:rPr lang="de-DE" sz="1800" b="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Elektrische Abnahme mit CE-Vergabe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1485620"/>
                  </a:ext>
                </a:extLst>
              </a:tr>
            </a:tbl>
          </a:graphicData>
        </a:graphic>
      </p:graphicFrame>
      <p:pic>
        <p:nvPicPr>
          <p:cNvPr id="17" name="Grafik 16" descr="Ein Bild, das Grafiken, Logo, Schrift, Symbol enthält.&#10;&#10;Automatisch generierte Beschreibung">
            <a:extLst>
              <a:ext uri="{FF2B5EF4-FFF2-40B4-BE49-F238E27FC236}">
                <a16:creationId xmlns:a16="http://schemas.microsoft.com/office/drawing/2014/main" id="{C1435372-C034-90C2-6BC6-92A0F1E14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664" y="101184"/>
            <a:ext cx="525454" cy="339804"/>
          </a:xfrm>
          <a:prstGeom prst="rect">
            <a:avLst/>
          </a:prstGeom>
        </p:spPr>
      </p:pic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70021127-1C72-F51A-9BD4-8A251AE08A87}"/>
              </a:ext>
            </a:extLst>
          </p:cNvPr>
          <p:cNvGrpSpPr/>
          <p:nvPr/>
        </p:nvGrpSpPr>
        <p:grpSpPr>
          <a:xfrm>
            <a:off x="7967385" y="2517160"/>
            <a:ext cx="3249207" cy="3240000"/>
            <a:chOff x="7965986" y="1116945"/>
            <a:chExt cx="3249207" cy="3240000"/>
          </a:xfrm>
        </p:grpSpPr>
        <p:pic>
          <p:nvPicPr>
            <p:cNvPr id="25" name="Grafik 24" descr="Ein Bild, das Text, Schrift, Symbol, Logo enthält.&#10;&#10;Automatisch generierte Beschreibung">
              <a:extLst>
                <a:ext uri="{FF2B5EF4-FFF2-40B4-BE49-F238E27FC236}">
                  <a16:creationId xmlns:a16="http://schemas.microsoft.com/office/drawing/2014/main" id="{CEA39B87-0024-87E4-19E0-593FB426F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5193" y="2196945"/>
              <a:ext cx="1080000" cy="1080000"/>
            </a:xfrm>
            <a:prstGeom prst="rect">
              <a:avLst/>
            </a:prstGeom>
          </p:spPr>
        </p:pic>
        <p:pic>
          <p:nvPicPr>
            <p:cNvPr id="27" name="Grafik 26" descr="Ein Bild, das Text, Schrift, Screenshot, Symbol enthält.&#10;&#10;Automatisch generierte Beschreibung">
              <a:extLst>
                <a:ext uri="{FF2B5EF4-FFF2-40B4-BE49-F238E27FC236}">
                  <a16:creationId xmlns:a16="http://schemas.microsoft.com/office/drawing/2014/main" id="{8896FE06-1237-93E5-5620-FFA4CDB72D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5986" y="2196945"/>
              <a:ext cx="1080000" cy="1080000"/>
            </a:xfrm>
            <a:prstGeom prst="rect">
              <a:avLst/>
            </a:prstGeom>
          </p:spPr>
        </p:pic>
        <p:pic>
          <p:nvPicPr>
            <p:cNvPr id="29" name="Grafik 28" descr="Ein Bild, das Text, Schrift, Symbol, Logo enthält.&#10;&#10;Automatisch generierte Beschreibung">
              <a:extLst>
                <a:ext uri="{FF2B5EF4-FFF2-40B4-BE49-F238E27FC236}">
                  <a16:creationId xmlns:a16="http://schemas.microsoft.com/office/drawing/2014/main" id="{F52FDEAA-E287-84EC-80E0-BD9690F9F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5193" y="1116945"/>
              <a:ext cx="1080000" cy="1080000"/>
            </a:xfrm>
            <a:prstGeom prst="rect">
              <a:avLst/>
            </a:prstGeom>
          </p:spPr>
        </p:pic>
        <p:pic>
          <p:nvPicPr>
            <p:cNvPr id="31" name="Grafik 30" descr="Ein Bild, das Text, Schrift, Symbol, Logo enthält.&#10;&#10;Automatisch generierte Beschreibung">
              <a:extLst>
                <a:ext uri="{FF2B5EF4-FFF2-40B4-BE49-F238E27FC236}">
                  <a16:creationId xmlns:a16="http://schemas.microsoft.com/office/drawing/2014/main" id="{112F990D-B26A-ECA9-1E6A-F37D4B1D83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5193" y="1116945"/>
              <a:ext cx="1080000" cy="1080000"/>
            </a:xfrm>
            <a:prstGeom prst="rect">
              <a:avLst/>
            </a:prstGeom>
          </p:spPr>
        </p:pic>
        <p:pic>
          <p:nvPicPr>
            <p:cNvPr id="33" name="Grafik 32" descr="Ein Bild, das Text, Screenshot, Schrift, Kreis enthält.&#10;&#10;Automatisch generierte Beschreibung">
              <a:extLst>
                <a:ext uri="{FF2B5EF4-FFF2-40B4-BE49-F238E27FC236}">
                  <a16:creationId xmlns:a16="http://schemas.microsoft.com/office/drawing/2014/main" id="{FBE6CC8D-0253-FB77-2494-AA2D7E877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5193" y="3276945"/>
              <a:ext cx="1080000" cy="1080000"/>
            </a:xfrm>
            <a:prstGeom prst="rect">
              <a:avLst/>
            </a:prstGeom>
          </p:spPr>
        </p:pic>
        <p:pic>
          <p:nvPicPr>
            <p:cNvPr id="35" name="Grafik 34" descr="Ein Bild, das Text, Schrift, Symbol, Logo enthält.&#10;&#10;Automatisch generierte Beschreibung">
              <a:extLst>
                <a:ext uri="{FF2B5EF4-FFF2-40B4-BE49-F238E27FC236}">
                  <a16:creationId xmlns:a16="http://schemas.microsoft.com/office/drawing/2014/main" id="{DA13F2E9-EC2D-F864-BC39-EE5286F71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5193" y="2196945"/>
              <a:ext cx="1080000" cy="1080000"/>
            </a:xfrm>
            <a:prstGeom prst="rect">
              <a:avLst/>
            </a:prstGeom>
          </p:spPr>
        </p:pic>
        <p:pic>
          <p:nvPicPr>
            <p:cNvPr id="37" name="Grafik 36" descr="Ein Bild, das Text, Schrift, Symbol, Zahl enthält.&#10;&#10;Automatisch generierte Beschreibung">
              <a:extLst>
                <a:ext uri="{FF2B5EF4-FFF2-40B4-BE49-F238E27FC236}">
                  <a16:creationId xmlns:a16="http://schemas.microsoft.com/office/drawing/2014/main" id="{E7094863-3B51-A1B5-0164-8C278C56E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5986" y="1116945"/>
              <a:ext cx="1080000" cy="1080000"/>
            </a:xfrm>
            <a:prstGeom prst="rect">
              <a:avLst/>
            </a:prstGeom>
          </p:spPr>
        </p:pic>
        <p:pic>
          <p:nvPicPr>
            <p:cNvPr id="39" name="Grafik 38" descr="Ein Bild, das Text, Kreis, Grafiken, Schrift enthält.&#10;&#10;Automatisch generierte Beschreibung">
              <a:extLst>
                <a:ext uri="{FF2B5EF4-FFF2-40B4-BE49-F238E27FC236}">
                  <a16:creationId xmlns:a16="http://schemas.microsoft.com/office/drawing/2014/main" id="{7FFF5875-2EA3-2B1C-A332-A9B2568E5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5193" y="3276945"/>
              <a:ext cx="1080000" cy="1080000"/>
            </a:xfrm>
            <a:prstGeom prst="rect">
              <a:avLst/>
            </a:prstGeom>
          </p:spPr>
        </p:pic>
        <p:pic>
          <p:nvPicPr>
            <p:cNvPr id="41" name="Grafik 40" descr="Ein Bild, das Text, Symbol, Schrift, Logo enthält.&#10;&#10;Automatisch generierte Beschreibung">
              <a:extLst>
                <a:ext uri="{FF2B5EF4-FFF2-40B4-BE49-F238E27FC236}">
                  <a16:creationId xmlns:a16="http://schemas.microsoft.com/office/drawing/2014/main" id="{DD46E510-4D3A-050B-348B-0821D04E4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5986" y="3276945"/>
              <a:ext cx="1080000" cy="1080000"/>
            </a:xfrm>
            <a:prstGeom prst="rect">
              <a:avLst/>
            </a:prstGeom>
          </p:spPr>
        </p:pic>
      </p:grpSp>
      <p:sp>
        <p:nvSpPr>
          <p:cNvPr id="50" name="Textfeld 49">
            <a:extLst>
              <a:ext uri="{FF2B5EF4-FFF2-40B4-BE49-F238E27FC236}">
                <a16:creationId xmlns:a16="http://schemas.microsoft.com/office/drawing/2014/main" id="{D70912C6-4A78-56CB-6B9E-7E751AB5CFB3}"/>
              </a:ext>
            </a:extLst>
          </p:cNvPr>
          <p:cNvSpPr txBox="1"/>
          <p:nvPr/>
        </p:nvSpPr>
        <p:spPr>
          <a:xfrm>
            <a:off x="1618306" y="2568395"/>
            <a:ext cx="5589318" cy="2902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Wir prüfen mittels kalibrierter Messgeräte der Firma Gossen </a:t>
            </a:r>
            <a:r>
              <a:rPr lang="de-DE" sz="14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Metrawatt</a:t>
            </a:r>
            <a:r>
              <a:rPr lang="de-DE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nach DIN EN </a:t>
            </a:r>
            <a:r>
              <a:rPr lang="de-DE" sz="1400" dirty="0">
                <a:solidFill>
                  <a:schemeClr val="accent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60204-1</a:t>
            </a:r>
            <a:r>
              <a:rPr lang="de-DE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(VDE 0113-1). </a:t>
            </a:r>
            <a:br>
              <a:rPr lang="de-DE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de-DE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Aptos" panose="020B0004020202020204" pitchFamily="34" charset="0"/>
              <a:buChar char="+"/>
            </a:pPr>
            <a:r>
              <a:rPr lang="de-DE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Erstinbetriebnahme 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Aptos" panose="020B0004020202020204" pitchFamily="34" charset="0"/>
              <a:buChar char="+"/>
            </a:pPr>
            <a:r>
              <a:rPr lang="de-DE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Wiederinbetriebnahme</a:t>
            </a:r>
          </a:p>
          <a:p>
            <a:pPr marL="171450" indent="-171450"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  <a:buFont typeface="Aptos" panose="020B0004020202020204" pitchFamily="34" charset="0"/>
              <a:buChar char="+"/>
            </a:pPr>
            <a:r>
              <a:rPr lang="de-DE" sz="14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Wiederholprüfung</a:t>
            </a:r>
          </a:p>
          <a:p>
            <a:pPr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</a:pPr>
            <a:endParaRPr lang="de-DE" sz="14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Clr>
                <a:schemeClr val="accent2"/>
              </a:buClr>
            </a:pPr>
            <a:r>
              <a:rPr lang="de-DE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Die </a:t>
            </a:r>
            <a:r>
              <a:rPr lang="de-DE" sz="14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de-DE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icherheitstechnische Abnahme beinhaltet ebenso </a:t>
            </a:r>
            <a:r>
              <a:rPr lang="de-DE" sz="14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eine </a:t>
            </a:r>
            <a:r>
              <a:rPr lang="de-DE" sz="1400" dirty="0">
                <a:solidFill>
                  <a:schemeClr val="accent2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Gefährdungsberuteilung</a:t>
            </a:r>
            <a:r>
              <a:rPr lang="de-DE" sz="14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sowie die Funktionsprüfung der umgesetzten Sicherheitstechnik.</a:t>
            </a:r>
            <a:endParaRPr lang="de-DE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250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>
            <a:extLst>
              <a:ext uri="{FF2B5EF4-FFF2-40B4-BE49-F238E27FC236}">
                <a16:creationId xmlns:a16="http://schemas.microsoft.com/office/drawing/2014/main" id="{D49AABDD-9382-5DB6-F240-8FE662821EA4}"/>
              </a:ext>
            </a:extLst>
          </p:cNvPr>
          <p:cNvSpPr/>
          <p:nvPr/>
        </p:nvSpPr>
        <p:spPr>
          <a:xfrm>
            <a:off x="0" y="3990584"/>
            <a:ext cx="12192000" cy="24574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4C413EAA-634A-2B92-81E6-C5A5C615CB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353764"/>
              </p:ext>
            </p:extLst>
          </p:nvPr>
        </p:nvGraphicFramePr>
        <p:xfrm>
          <a:off x="1034364" y="1108264"/>
          <a:ext cx="5153026" cy="964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376">
                  <a:extLst>
                    <a:ext uri="{9D8B030D-6E8A-4147-A177-3AD203B41FA5}">
                      <a16:colId xmlns:a16="http://schemas.microsoft.com/office/drawing/2014/main" val="1608676698"/>
                    </a:ext>
                  </a:extLst>
                </a:gridCol>
                <a:gridCol w="4438650">
                  <a:extLst>
                    <a:ext uri="{9D8B030D-6E8A-4147-A177-3AD203B41FA5}">
                      <a16:colId xmlns:a16="http://schemas.microsoft.com/office/drawing/2014/main" val="3311156851"/>
                    </a:ext>
                  </a:extLst>
                </a:gridCol>
              </a:tblGrid>
              <a:tr h="964242">
                <a:tc>
                  <a:txBody>
                    <a:bodyPr/>
                    <a:lstStyle/>
                    <a:p>
                      <a:pPr algn="ctr"/>
                      <a:r>
                        <a:rPr lang="de-DE" sz="3600" b="0" dirty="0">
                          <a:solidFill>
                            <a:schemeClr val="accent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2"/>
                          </a:solidFill>
                        </a:rPr>
                        <a:t>Inbetriebnahme</a:t>
                      </a:r>
                    </a:p>
                    <a:p>
                      <a:r>
                        <a:rPr lang="de-DE" sz="1800" b="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Aufstellung und Start-Up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326325"/>
                  </a:ext>
                </a:extLst>
              </a:tr>
            </a:tbl>
          </a:graphicData>
        </a:graphic>
      </p:graphicFrame>
      <p:pic>
        <p:nvPicPr>
          <p:cNvPr id="6" name="Grafik 5" descr="Fabrik Silhouette">
            <a:extLst>
              <a:ext uri="{FF2B5EF4-FFF2-40B4-BE49-F238E27FC236}">
                <a16:creationId xmlns:a16="http://schemas.microsoft.com/office/drawing/2014/main" id="{0A914D14-EA66-E6CE-A24D-9474B86C7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3597" y="4439147"/>
            <a:ext cx="1560324" cy="1560324"/>
          </a:xfrm>
          <a:prstGeom prst="rect">
            <a:avLst/>
          </a:prstGeom>
        </p:spPr>
      </p:pic>
      <p:pic>
        <p:nvPicPr>
          <p:cNvPr id="13" name="Grafik 12" descr="Tools Silhouette">
            <a:extLst>
              <a:ext uri="{FF2B5EF4-FFF2-40B4-BE49-F238E27FC236}">
                <a16:creationId xmlns:a16="http://schemas.microsoft.com/office/drawing/2014/main" id="{31147FD5-4EB1-DF45-018C-1F3EBAB8B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38300" y="4304909"/>
            <a:ext cx="914400" cy="914400"/>
          </a:xfrm>
          <a:prstGeom prst="rect">
            <a:avLst/>
          </a:prstGeom>
        </p:spPr>
      </p:pic>
      <p:sp>
        <p:nvSpPr>
          <p:cNvPr id="27" name="Pfeil: nach rechts 26">
            <a:extLst>
              <a:ext uri="{FF2B5EF4-FFF2-40B4-BE49-F238E27FC236}">
                <a16:creationId xmlns:a16="http://schemas.microsoft.com/office/drawing/2014/main" id="{31F4980C-26F6-4E0B-B3C6-06B47B4254EF}"/>
              </a:ext>
            </a:extLst>
          </p:cNvPr>
          <p:cNvSpPr/>
          <p:nvPr/>
        </p:nvSpPr>
        <p:spPr>
          <a:xfrm>
            <a:off x="5542030" y="4891088"/>
            <a:ext cx="1076325" cy="560696"/>
          </a:xfrm>
          <a:prstGeom prst="rightArrow">
            <a:avLst>
              <a:gd name="adj1" fmla="val 38109"/>
              <a:gd name="adj2" fmla="val 94168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62C360F9-A286-FA19-7116-DE38C4473581}"/>
              </a:ext>
            </a:extLst>
          </p:cNvPr>
          <p:cNvGrpSpPr/>
          <p:nvPr/>
        </p:nvGrpSpPr>
        <p:grpSpPr>
          <a:xfrm>
            <a:off x="2198835" y="4839004"/>
            <a:ext cx="2247953" cy="963809"/>
            <a:chOff x="2484545" y="5066317"/>
            <a:chExt cx="2247953" cy="963809"/>
          </a:xfrm>
        </p:grpSpPr>
        <p:pic>
          <p:nvPicPr>
            <p:cNvPr id="4" name="Grafik 3" descr="LKW Silhouette">
              <a:extLst>
                <a:ext uri="{FF2B5EF4-FFF2-40B4-BE49-F238E27FC236}">
                  <a16:creationId xmlns:a16="http://schemas.microsoft.com/office/drawing/2014/main" id="{71348F10-9901-4805-ABB9-E31C16F78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818098" y="5115726"/>
              <a:ext cx="914400" cy="914400"/>
            </a:xfrm>
            <a:prstGeom prst="rect">
              <a:avLst/>
            </a:prstGeom>
          </p:spPr>
        </p:pic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661CAFAD-CF15-A12E-0E19-7BBBEB936A8D}"/>
                </a:ext>
              </a:extLst>
            </p:cNvPr>
            <p:cNvCxnSpPr>
              <a:cxnSpLocks/>
            </p:cNvCxnSpPr>
            <p:nvPr/>
          </p:nvCxnSpPr>
          <p:spPr>
            <a:xfrm>
              <a:off x="2489255" y="5688448"/>
              <a:ext cx="112633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72DF61F2-D571-19CE-16A3-D3CE3A01B0C6}"/>
                </a:ext>
              </a:extLst>
            </p:cNvPr>
            <p:cNvSpPr/>
            <p:nvPr/>
          </p:nvSpPr>
          <p:spPr>
            <a:xfrm>
              <a:off x="2617946" y="5645585"/>
              <a:ext cx="166688" cy="16668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56000" rtlCol="0" anchor="ctr"/>
            <a:lstStyle/>
            <a:p>
              <a:pPr algn="ctr"/>
              <a:endParaRPr lang="de-DE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3BFFBFE4-71E6-2CF2-D85B-CA3537BCEC9F}"/>
                </a:ext>
              </a:extLst>
            </p:cNvPr>
            <p:cNvSpPr/>
            <p:nvPr/>
          </p:nvSpPr>
          <p:spPr>
            <a:xfrm>
              <a:off x="3356133" y="5645585"/>
              <a:ext cx="166688" cy="16668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7D1CF18F-3A1B-76EE-DC5C-DCB5AC1BA8CF}"/>
                </a:ext>
              </a:extLst>
            </p:cNvPr>
            <p:cNvCxnSpPr>
              <a:cxnSpLocks/>
            </p:cNvCxnSpPr>
            <p:nvPr/>
          </p:nvCxnSpPr>
          <p:spPr>
            <a:xfrm>
              <a:off x="3632853" y="5688448"/>
              <a:ext cx="21431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BD4F8C18-EF73-E35A-7D97-2BEC8D27CF36}"/>
                </a:ext>
              </a:extLst>
            </p:cNvPr>
            <p:cNvSpPr/>
            <p:nvPr/>
          </p:nvSpPr>
          <p:spPr>
            <a:xfrm>
              <a:off x="2491636" y="5115725"/>
              <a:ext cx="1126332" cy="55595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 descr="Roboterhand Silhouette">
              <a:extLst>
                <a:ext uri="{FF2B5EF4-FFF2-40B4-BE49-F238E27FC236}">
                  <a16:creationId xmlns:a16="http://schemas.microsoft.com/office/drawing/2014/main" id="{5E86D48F-35DA-E010-6DE7-B7419F09F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738097" y="5066317"/>
              <a:ext cx="683419" cy="683419"/>
            </a:xfrm>
            <a:prstGeom prst="rect">
              <a:avLst/>
            </a:prstGeom>
          </p:spPr>
        </p:pic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979D20D6-904A-6BEA-8560-368058E434FA}"/>
                </a:ext>
              </a:extLst>
            </p:cNvPr>
            <p:cNvCxnSpPr>
              <a:cxnSpLocks/>
            </p:cNvCxnSpPr>
            <p:nvPr/>
          </p:nvCxnSpPr>
          <p:spPr>
            <a:xfrm>
              <a:off x="2484545" y="5666555"/>
              <a:ext cx="112633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>
              <a:extLst>
                <a:ext uri="{FF2B5EF4-FFF2-40B4-BE49-F238E27FC236}">
                  <a16:creationId xmlns:a16="http://schemas.microsoft.com/office/drawing/2014/main" id="{E807E97E-FD51-63CB-3193-C18B1A3F5CD3}"/>
                </a:ext>
              </a:extLst>
            </p:cNvPr>
            <p:cNvCxnSpPr>
              <a:cxnSpLocks/>
            </p:cNvCxnSpPr>
            <p:nvPr/>
          </p:nvCxnSpPr>
          <p:spPr>
            <a:xfrm>
              <a:off x="2491636" y="5661434"/>
              <a:ext cx="112633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id="{E3D67DE4-0E0F-B704-3901-004A12D6FA01}"/>
                </a:ext>
              </a:extLst>
            </p:cNvPr>
            <p:cNvCxnSpPr>
              <a:cxnSpLocks/>
            </p:cNvCxnSpPr>
            <p:nvPr/>
          </p:nvCxnSpPr>
          <p:spPr>
            <a:xfrm>
              <a:off x="2484545" y="5645585"/>
              <a:ext cx="112633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feld 32">
            <a:extLst>
              <a:ext uri="{FF2B5EF4-FFF2-40B4-BE49-F238E27FC236}">
                <a16:creationId xmlns:a16="http://schemas.microsoft.com/office/drawing/2014/main" id="{4BDE1F8D-C068-A2F9-3ACE-5A711D7A0BE8}"/>
              </a:ext>
            </a:extLst>
          </p:cNvPr>
          <p:cNvSpPr txBox="1"/>
          <p:nvPr/>
        </p:nvSpPr>
        <p:spPr>
          <a:xfrm>
            <a:off x="5542030" y="2102565"/>
            <a:ext cx="59260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3E3E3F"/>
                </a:solidFill>
              </a:rPr>
              <a:t>Nach erfolgter Vorabnahme liefern wir Ihre neue Anlage an Ihren Standort und nehmen sie </a:t>
            </a:r>
            <a:r>
              <a:rPr lang="de-DE" sz="1400" dirty="0">
                <a:solidFill>
                  <a:schemeClr val="accent2"/>
                </a:solidFill>
              </a:rPr>
              <a:t>in Betrieb</a:t>
            </a:r>
            <a:r>
              <a:rPr lang="de-DE" sz="1400" dirty="0">
                <a:solidFill>
                  <a:srgbClr val="3E3E3F"/>
                </a:solidFill>
              </a:rPr>
              <a:t>.</a:t>
            </a:r>
          </a:p>
          <a:p>
            <a:r>
              <a:rPr lang="de-DE" sz="1400" dirty="0">
                <a:solidFill>
                  <a:srgbClr val="3E3E3F"/>
                </a:solidFill>
              </a:rPr>
              <a:t>Nach Übergabeschulung und Endabnahme bieten wir auf Wunsch eine </a:t>
            </a:r>
            <a:r>
              <a:rPr lang="de-DE" sz="1400" dirty="0">
                <a:solidFill>
                  <a:schemeClr val="accent2"/>
                </a:solidFill>
              </a:rPr>
              <a:t>Produktionsbegleitung</a:t>
            </a:r>
            <a:r>
              <a:rPr lang="de-DE" sz="1400" dirty="0">
                <a:solidFill>
                  <a:srgbClr val="3E3E3F"/>
                </a:solidFill>
              </a:rPr>
              <a:t> an, leisten eine </a:t>
            </a:r>
            <a:r>
              <a:rPr lang="de-DE" sz="1400" dirty="0">
                <a:solidFill>
                  <a:schemeClr val="accent2"/>
                </a:solidFill>
              </a:rPr>
              <a:t>Anlaufüberwachung</a:t>
            </a:r>
            <a:r>
              <a:rPr lang="de-DE" sz="1400" dirty="0">
                <a:solidFill>
                  <a:srgbClr val="3E3E3F"/>
                </a:solidFill>
              </a:rPr>
              <a:t> und führen </a:t>
            </a:r>
            <a:r>
              <a:rPr lang="de-DE" sz="1400" dirty="0">
                <a:solidFill>
                  <a:schemeClr val="accent2"/>
                </a:solidFill>
              </a:rPr>
              <a:t>Verfügbarkeitstests</a:t>
            </a:r>
            <a:r>
              <a:rPr lang="de-DE" sz="1400" dirty="0">
                <a:solidFill>
                  <a:srgbClr val="3E3E3F"/>
                </a:solidFill>
              </a:rPr>
              <a:t> durch.</a:t>
            </a:r>
          </a:p>
        </p:txBody>
      </p:sp>
    </p:spTree>
    <p:extLst>
      <p:ext uri="{BB962C8B-B14F-4D97-AF65-F5344CB8AC3E}">
        <p14:creationId xmlns:p14="http://schemas.microsoft.com/office/powerpoint/2010/main" val="2520535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>
            <a:extLst>
              <a:ext uri="{FF2B5EF4-FFF2-40B4-BE49-F238E27FC236}">
                <a16:creationId xmlns:a16="http://schemas.microsoft.com/office/drawing/2014/main" id="{07E7C574-7A80-43EA-720A-31070CC77587}"/>
              </a:ext>
            </a:extLst>
          </p:cNvPr>
          <p:cNvSpPr/>
          <p:nvPr/>
        </p:nvSpPr>
        <p:spPr>
          <a:xfrm>
            <a:off x="-1" y="0"/>
            <a:ext cx="5472945" cy="6934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05A0553-1BCA-84B3-B023-E3923C8C6A8A}"/>
              </a:ext>
            </a:extLst>
          </p:cNvPr>
          <p:cNvSpPr txBox="1"/>
          <p:nvPr/>
        </p:nvSpPr>
        <p:spPr>
          <a:xfrm>
            <a:off x="1825625" y="1682175"/>
            <a:ext cx="26499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dirty="0">
                <a:solidFill>
                  <a:schemeClr val="tx2"/>
                </a:solidFill>
              </a:rPr>
              <a:t>Portfolio</a:t>
            </a:r>
            <a:endParaRPr lang="de-DE" sz="2400" b="0" dirty="0">
              <a:solidFill>
                <a:schemeClr val="tx2"/>
              </a:solidFill>
            </a:endParaRPr>
          </a:p>
        </p:txBody>
      </p:sp>
      <p:pic>
        <p:nvPicPr>
          <p:cNvPr id="7" name="Grafik 6" descr="Ein Bild, das Grafiken, Logo, Schrift, Symbol enthält.&#10;&#10;Automatisch generierte Beschreibung">
            <a:extLst>
              <a:ext uri="{FF2B5EF4-FFF2-40B4-BE49-F238E27FC236}">
                <a16:creationId xmlns:a16="http://schemas.microsoft.com/office/drawing/2014/main" id="{1E4E9687-4435-8FFC-C581-E097A6C80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664" y="101184"/>
            <a:ext cx="525454" cy="339804"/>
          </a:xfrm>
          <a:prstGeom prst="rect">
            <a:avLst/>
          </a:prstGeom>
        </p:spPr>
      </p:pic>
      <p:pic>
        <p:nvPicPr>
          <p:cNvPr id="4" name="Grafik 3" descr="Ein Bild, das Im Haus enthält.&#10;&#10;Automatisch generierte Beschreibung">
            <a:extLst>
              <a:ext uri="{FF2B5EF4-FFF2-40B4-BE49-F238E27FC236}">
                <a16:creationId xmlns:a16="http://schemas.microsoft.com/office/drawing/2014/main" id="{1538771B-BD42-4D7E-A305-8851A3481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181" y="3200400"/>
            <a:ext cx="2962538" cy="278142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F0A03B6C-7911-7D03-C498-332ED3834618}"/>
              </a:ext>
            </a:extLst>
          </p:cNvPr>
          <p:cNvCxnSpPr>
            <a:cxnSpLocks/>
          </p:cNvCxnSpPr>
          <p:nvPr/>
        </p:nvCxnSpPr>
        <p:spPr>
          <a:xfrm flipH="1">
            <a:off x="1672617" y="2305050"/>
            <a:ext cx="9734146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5314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61C86CF5-D37E-4F2C-F187-D66B5D398F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523126"/>
              </p:ext>
            </p:extLst>
          </p:nvPr>
        </p:nvGraphicFramePr>
        <p:xfrm>
          <a:off x="546100" y="425448"/>
          <a:ext cx="10934700" cy="5937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6940">
                  <a:extLst>
                    <a:ext uri="{9D8B030D-6E8A-4147-A177-3AD203B41FA5}">
                      <a16:colId xmlns:a16="http://schemas.microsoft.com/office/drawing/2014/main" val="1622912442"/>
                    </a:ext>
                  </a:extLst>
                </a:gridCol>
                <a:gridCol w="2186940">
                  <a:extLst>
                    <a:ext uri="{9D8B030D-6E8A-4147-A177-3AD203B41FA5}">
                      <a16:colId xmlns:a16="http://schemas.microsoft.com/office/drawing/2014/main" val="1111354746"/>
                    </a:ext>
                  </a:extLst>
                </a:gridCol>
                <a:gridCol w="2186940">
                  <a:extLst>
                    <a:ext uri="{9D8B030D-6E8A-4147-A177-3AD203B41FA5}">
                      <a16:colId xmlns:a16="http://schemas.microsoft.com/office/drawing/2014/main" val="816474468"/>
                    </a:ext>
                  </a:extLst>
                </a:gridCol>
                <a:gridCol w="2186940">
                  <a:extLst>
                    <a:ext uri="{9D8B030D-6E8A-4147-A177-3AD203B41FA5}">
                      <a16:colId xmlns:a16="http://schemas.microsoft.com/office/drawing/2014/main" val="467735797"/>
                    </a:ext>
                  </a:extLst>
                </a:gridCol>
                <a:gridCol w="2186940">
                  <a:extLst>
                    <a:ext uri="{9D8B030D-6E8A-4147-A177-3AD203B41FA5}">
                      <a16:colId xmlns:a16="http://schemas.microsoft.com/office/drawing/2014/main" val="836618329"/>
                    </a:ext>
                  </a:extLst>
                </a:gridCol>
              </a:tblGrid>
              <a:tr h="1187450"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 l="5000" t="5000" r="5000" b="5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Safetysensorik</a:t>
                      </a:r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4"/>
                      <a:srcRect/>
                      <a:stretch>
                        <a:fillRect l="15000" r="15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Antriebstechnik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5"/>
                      <a:srcRect/>
                      <a:stretch>
                        <a:fillRect l="15000" r="15000" b="5000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255864973"/>
                  </a:ext>
                </a:extLst>
              </a:tr>
              <a:tr h="1187450"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Safety</a:t>
                      </a:r>
                      <a:br>
                        <a:rPr lang="de-DE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Consulting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6"/>
                      <a:srcRect/>
                      <a:stretch>
                        <a:fillRect l="-1000" t="3000" r="-1000" b="3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Failsafe</a:t>
                      </a:r>
                      <a:br>
                        <a:rPr lang="de-DE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Programmiering</a:t>
                      </a:r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7"/>
                      <a:srcRect/>
                      <a:stretch>
                        <a:fillRect l="5000" t="5000" r="5000" b="5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Retrofit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3541984"/>
                  </a:ext>
                </a:extLst>
              </a:tr>
              <a:tr h="1187450"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8"/>
                      <a:srcRect/>
                      <a:stretch>
                        <a:fillRect l="15000" t="-584" r="15000" b="-584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Feldverteiler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9"/>
                      <a:srcRect/>
                      <a:stretch>
                        <a:fillRect l="15000" t="-10000" r="15000" b="-10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Portale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10"/>
                      <a:srcRect/>
                      <a:stretch>
                        <a:fillRect l="-21000" t="-14000" r="-20000" b="-11000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514512012"/>
                  </a:ext>
                </a:extLst>
              </a:tr>
              <a:tr h="1187450"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Industrielle </a:t>
                      </a:r>
                      <a:br>
                        <a:rPr lang="de-DE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Netzwerke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11"/>
                      <a:stretch>
                        <a:fillRect l="-978" t="-584" r="-978" b="-584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Programmierung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>
                      <a:blip r:embed="rId12"/>
                      <a:stretch>
                        <a:fillRect l="-978" t="-584" r="-978" b="-584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Messtechnik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211542"/>
                  </a:ext>
                </a:extLst>
              </a:tr>
              <a:tr h="1187450"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13"/>
                      <a:srcRect/>
                      <a:stretch>
                        <a:fillRect l="10000" t="5000" r="10000" b="5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SPS-Technik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14"/>
                      <a:srcRect/>
                      <a:stretch>
                        <a:fillRect l="5000" t="5000" r="5000" b="5000"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Industrielle Bildverarbeitung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15"/>
                      <a:srcRect/>
                      <a:stretch>
                        <a:fillRect l="5000" t="5000" r="5000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8460968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6620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>
            <a:extLst>
              <a:ext uri="{FF2B5EF4-FFF2-40B4-BE49-F238E27FC236}">
                <a16:creationId xmlns:a16="http://schemas.microsoft.com/office/drawing/2014/main" id="{07E7C574-7A80-43EA-720A-31070CC77587}"/>
              </a:ext>
            </a:extLst>
          </p:cNvPr>
          <p:cNvSpPr/>
          <p:nvPr/>
        </p:nvSpPr>
        <p:spPr>
          <a:xfrm>
            <a:off x="-1" y="0"/>
            <a:ext cx="5472945" cy="6934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05A0553-1BCA-84B3-B023-E3923C8C6A8A}"/>
              </a:ext>
            </a:extLst>
          </p:cNvPr>
          <p:cNvSpPr txBox="1"/>
          <p:nvPr/>
        </p:nvSpPr>
        <p:spPr>
          <a:xfrm>
            <a:off x="1825625" y="1682175"/>
            <a:ext cx="26499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dirty="0">
                <a:solidFill>
                  <a:schemeClr val="tx2"/>
                </a:solidFill>
              </a:rPr>
              <a:t>Referenzen</a:t>
            </a:r>
            <a:endParaRPr lang="de-DE" sz="2400" b="0" dirty="0">
              <a:solidFill>
                <a:schemeClr val="tx2"/>
              </a:solidFill>
            </a:endParaRPr>
          </a:p>
        </p:txBody>
      </p:sp>
      <p:pic>
        <p:nvPicPr>
          <p:cNvPr id="7" name="Grafik 6" descr="Ein Bild, das Grafiken, Logo, Schrift, Symbol enthält.&#10;&#10;Automatisch generierte Beschreibung">
            <a:extLst>
              <a:ext uri="{FF2B5EF4-FFF2-40B4-BE49-F238E27FC236}">
                <a16:creationId xmlns:a16="http://schemas.microsoft.com/office/drawing/2014/main" id="{1E4E9687-4435-8FFC-C581-E097A6C80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664" y="101184"/>
            <a:ext cx="525454" cy="339804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F0A03B6C-7911-7D03-C498-332ED3834618}"/>
              </a:ext>
            </a:extLst>
          </p:cNvPr>
          <p:cNvCxnSpPr>
            <a:cxnSpLocks/>
          </p:cNvCxnSpPr>
          <p:nvPr/>
        </p:nvCxnSpPr>
        <p:spPr>
          <a:xfrm flipH="1">
            <a:off x="1672617" y="2305050"/>
            <a:ext cx="9734146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641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E8A746F4-5D21-06D2-EBC5-69040BD815D0}"/>
              </a:ext>
            </a:extLst>
          </p:cNvPr>
          <p:cNvSpPr/>
          <p:nvPr/>
        </p:nvSpPr>
        <p:spPr>
          <a:xfrm>
            <a:off x="384447" y="514350"/>
            <a:ext cx="2481495" cy="1563195"/>
          </a:xfrm>
          <a:prstGeom prst="roundRect">
            <a:avLst>
              <a:gd name="adj" fmla="val 7241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875" t="20000" r="1875" b="20000"/>
            </a:stretch>
          </a:blip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7790FAB6-DD11-D126-8547-612600A569FE}"/>
              </a:ext>
            </a:extLst>
          </p:cNvPr>
          <p:cNvSpPr/>
          <p:nvPr/>
        </p:nvSpPr>
        <p:spPr>
          <a:xfrm>
            <a:off x="3382008" y="514350"/>
            <a:ext cx="2481495" cy="1563195"/>
          </a:xfrm>
          <a:prstGeom prst="roundRect">
            <a:avLst>
              <a:gd name="adj" fmla="val 7241"/>
            </a:avLst>
          </a:prstGeom>
          <a:blipFill dpi="0" rotWithShape="1">
            <a:blip r:embed="rId3"/>
            <a:srcRect/>
            <a:stretch>
              <a:fillRect l="1250" t="28750" r="1250" b="28750"/>
            </a:stretch>
          </a:blip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872EBEC2-B05A-A37B-9162-0629E016184F}"/>
              </a:ext>
            </a:extLst>
          </p:cNvPr>
          <p:cNvSpPr/>
          <p:nvPr/>
        </p:nvSpPr>
        <p:spPr>
          <a:xfrm>
            <a:off x="6379569" y="514350"/>
            <a:ext cx="2481495" cy="1563195"/>
          </a:xfrm>
          <a:prstGeom prst="roundRect">
            <a:avLst>
              <a:gd name="adj" fmla="val 7241"/>
            </a:avLst>
          </a:prstGeom>
          <a:blipFill dpi="0" rotWithShape="1">
            <a:blip r:embed="rId4"/>
            <a:srcRect/>
            <a:stretch>
              <a:fillRect t="12500" b="12500"/>
            </a:stretch>
          </a:blip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6E5D4707-872E-D932-FB1A-DE63D234FC9B}"/>
              </a:ext>
            </a:extLst>
          </p:cNvPr>
          <p:cNvSpPr/>
          <p:nvPr/>
        </p:nvSpPr>
        <p:spPr>
          <a:xfrm>
            <a:off x="9377130" y="514350"/>
            <a:ext cx="2481495" cy="1563195"/>
          </a:xfrm>
          <a:prstGeom prst="roundRect">
            <a:avLst>
              <a:gd name="adj" fmla="val 7241"/>
            </a:avLst>
          </a:prstGeom>
          <a:blipFill dpi="0" rotWithShape="1">
            <a:blip r:embed="rId5"/>
            <a:srcRect/>
            <a:stretch>
              <a:fillRect l="2500" t="21213" r="2500" b="21213"/>
            </a:stretch>
          </a:blip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4D23DD9F-1728-4318-5D37-6FB8BD4BB778}"/>
              </a:ext>
            </a:extLst>
          </p:cNvPr>
          <p:cNvSpPr/>
          <p:nvPr/>
        </p:nvSpPr>
        <p:spPr>
          <a:xfrm>
            <a:off x="384447" y="2709315"/>
            <a:ext cx="2481495" cy="1563195"/>
          </a:xfrm>
          <a:prstGeom prst="roundRect">
            <a:avLst>
              <a:gd name="adj" fmla="val 7241"/>
            </a:avLst>
          </a:prstGeom>
          <a:blipFill dpi="0" rotWithShape="1">
            <a:blip r:embed="rId6"/>
            <a:srcRect/>
            <a:stretch>
              <a:fillRect l="12500" t="21213" r="12500" b="21213"/>
            </a:stretch>
          </a:blip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BCE917A1-4D06-7668-53CE-6071390AA8B6}"/>
              </a:ext>
            </a:extLst>
          </p:cNvPr>
          <p:cNvSpPr/>
          <p:nvPr/>
        </p:nvSpPr>
        <p:spPr>
          <a:xfrm>
            <a:off x="3382008" y="2709315"/>
            <a:ext cx="2481495" cy="1563195"/>
          </a:xfrm>
          <a:prstGeom prst="roundRect">
            <a:avLst>
              <a:gd name="adj" fmla="val 7241"/>
            </a:avLst>
          </a:prstGeom>
          <a:blipFill dpi="0" rotWithShape="1">
            <a:blip r:embed="rId7"/>
            <a:srcRect/>
            <a:stretch>
              <a:fillRect l="26875" t="20000" r="26875" b="20000"/>
            </a:stretch>
          </a:blip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C3A49455-038D-F064-8D73-3C2D5C93606A}"/>
              </a:ext>
            </a:extLst>
          </p:cNvPr>
          <p:cNvSpPr/>
          <p:nvPr/>
        </p:nvSpPr>
        <p:spPr>
          <a:xfrm>
            <a:off x="6379569" y="2709315"/>
            <a:ext cx="2481495" cy="1563195"/>
          </a:xfrm>
          <a:prstGeom prst="roundRect">
            <a:avLst>
              <a:gd name="adj" fmla="val 7241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63A93C91-B039-F70D-86A3-B3CCE0E31B1A}"/>
              </a:ext>
            </a:extLst>
          </p:cNvPr>
          <p:cNvSpPr/>
          <p:nvPr/>
        </p:nvSpPr>
        <p:spPr>
          <a:xfrm>
            <a:off x="9377130" y="2709315"/>
            <a:ext cx="2481495" cy="1563195"/>
          </a:xfrm>
          <a:prstGeom prst="roundRect">
            <a:avLst>
              <a:gd name="adj" fmla="val 7241"/>
            </a:avLst>
          </a:prstGeom>
          <a:blipFill dpi="0" rotWithShape="1">
            <a:blip r:embed="rId8"/>
            <a:srcRect/>
            <a:stretch>
              <a:fillRect l="2500" t="36182" r="2500" b="36182"/>
            </a:stretch>
          </a:blip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2DBD6DA7-2F2A-5A03-9E15-CDC1BEEF14BE}"/>
              </a:ext>
            </a:extLst>
          </p:cNvPr>
          <p:cNvSpPr/>
          <p:nvPr/>
        </p:nvSpPr>
        <p:spPr>
          <a:xfrm>
            <a:off x="384447" y="4904280"/>
            <a:ext cx="2481495" cy="1563195"/>
          </a:xfrm>
          <a:prstGeom prst="roundRect">
            <a:avLst>
              <a:gd name="adj" fmla="val 7241"/>
            </a:avLst>
          </a:prstGeom>
          <a:blipFill dpi="0" rotWithShape="1">
            <a:blip r:embed="rId9"/>
            <a:srcRect/>
            <a:stretch>
              <a:fillRect l="1875" t="26970" r="1875" b="26970"/>
            </a:stretch>
          </a:blip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: abgerundete Ecken 30">
            <a:extLst>
              <a:ext uri="{FF2B5EF4-FFF2-40B4-BE49-F238E27FC236}">
                <a16:creationId xmlns:a16="http://schemas.microsoft.com/office/drawing/2014/main" id="{770A1B27-53EF-7B1F-4D9A-1419D4FE6322}"/>
              </a:ext>
            </a:extLst>
          </p:cNvPr>
          <p:cNvSpPr/>
          <p:nvPr/>
        </p:nvSpPr>
        <p:spPr>
          <a:xfrm>
            <a:off x="3425550" y="4904280"/>
            <a:ext cx="2481495" cy="1563195"/>
          </a:xfrm>
          <a:prstGeom prst="roundRect">
            <a:avLst>
              <a:gd name="adj" fmla="val 7241"/>
            </a:avLst>
          </a:prstGeom>
          <a:blipFill dpi="0" rotWithShape="1">
            <a:blip r:embed="rId10"/>
            <a:srcRect/>
            <a:stretch>
              <a:fillRect l="3576" t="32727" r="3576" b="32727"/>
            </a:stretch>
          </a:blip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: abgerundete Ecken 31">
            <a:extLst>
              <a:ext uri="{FF2B5EF4-FFF2-40B4-BE49-F238E27FC236}">
                <a16:creationId xmlns:a16="http://schemas.microsoft.com/office/drawing/2014/main" id="{1DAC9960-7E23-77BF-BA5E-5C56195C3554}"/>
              </a:ext>
            </a:extLst>
          </p:cNvPr>
          <p:cNvSpPr/>
          <p:nvPr/>
        </p:nvSpPr>
        <p:spPr>
          <a:xfrm>
            <a:off x="6379569" y="4904280"/>
            <a:ext cx="2481495" cy="1563195"/>
          </a:xfrm>
          <a:prstGeom prst="roundRect">
            <a:avLst>
              <a:gd name="adj" fmla="val 7241"/>
            </a:avLst>
          </a:prstGeom>
          <a:blipFill dpi="0" rotWithShape="1">
            <a:blip r:embed="rId11"/>
            <a:srcRect/>
            <a:stretch>
              <a:fillRect l="23887" t="15455" r="23887" b="15455"/>
            </a:stretch>
          </a:blip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Rechteck: abgerundete Ecken 32">
            <a:extLst>
              <a:ext uri="{FF2B5EF4-FFF2-40B4-BE49-F238E27FC236}">
                <a16:creationId xmlns:a16="http://schemas.microsoft.com/office/drawing/2014/main" id="{D107977F-BC57-A41F-CBD7-F5D4E536CAA4}"/>
              </a:ext>
            </a:extLst>
          </p:cNvPr>
          <p:cNvSpPr/>
          <p:nvPr/>
        </p:nvSpPr>
        <p:spPr>
          <a:xfrm>
            <a:off x="9377130" y="4904280"/>
            <a:ext cx="2481495" cy="1563195"/>
          </a:xfrm>
          <a:prstGeom prst="roundRect">
            <a:avLst>
              <a:gd name="adj" fmla="val 7241"/>
            </a:avLst>
          </a:prstGeom>
          <a:blipFill dpi="0" rotWithShape="1">
            <a:blip r:embed="rId12"/>
            <a:srcRect/>
            <a:stretch>
              <a:fillRect l="1875" t="32727" r="1875" b="32727"/>
            </a:stretch>
          </a:blip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7277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Bautechnik, Stahl, Maschine, Reihe enthält.&#10;&#10;Automatisch generierte Beschreibung">
            <a:extLst>
              <a:ext uri="{FF2B5EF4-FFF2-40B4-BE49-F238E27FC236}">
                <a16:creationId xmlns:a16="http://schemas.microsoft.com/office/drawing/2014/main" id="{B5B6F29C-0771-AA10-B1DE-E083390F9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AC50E333-60A1-9724-BD68-E94A1D8D34E0}"/>
              </a:ext>
            </a:extLst>
          </p:cNvPr>
          <p:cNvSpPr/>
          <p:nvPr/>
        </p:nvSpPr>
        <p:spPr>
          <a:xfrm>
            <a:off x="419100" y="561975"/>
            <a:ext cx="4229100" cy="2457450"/>
          </a:xfrm>
          <a:prstGeom prst="roundRect">
            <a:avLst>
              <a:gd name="adj" fmla="val 8610"/>
            </a:avLst>
          </a:prstGeom>
          <a:solidFill>
            <a:srgbClr val="F3F3F5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800" kern="100" dirty="0">
              <a:solidFill>
                <a:schemeClr val="accent2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1800" kern="100" dirty="0">
                <a:solidFill>
                  <a:schemeClr val="accent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WI Automatisierungstechnik GmbH</a:t>
            </a:r>
          </a:p>
          <a:p>
            <a:r>
              <a:rPr lang="de-DE" sz="1800" kern="1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Im Erkerstal  4 </a:t>
            </a:r>
          </a:p>
          <a:p>
            <a:r>
              <a:rPr lang="de-DE" sz="1800" kern="1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71739 Oberriexingen </a:t>
            </a:r>
          </a:p>
          <a:p>
            <a:endParaRPr lang="de-DE" u="sng" kern="100" dirty="0">
              <a:solidFill>
                <a:schemeClr val="tx1"/>
              </a:solidFill>
              <a:ea typeface="Times New Roman" panose="02020603050405020304" pitchFamily="18" charset="0"/>
              <a:cs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de-DE" sz="1800" u="sng" kern="1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www.wi-automatisierungstechnik.de</a:t>
            </a:r>
            <a:endParaRPr lang="de-DE" u="sng" kern="1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sz="1800" kern="1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  <a:r>
              <a:rPr lang="de-DE" sz="1800" u="none" strike="noStrike" kern="1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haico.fleck@wi-at.de</a:t>
            </a:r>
            <a:r>
              <a:rPr lang="de-DE" sz="1800" kern="1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de-DE" sz="1800" kern="10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Mobil: 0151/59172913</a:t>
            </a:r>
            <a:endParaRPr lang="de-DE" sz="1800" kern="1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077BA69-8832-1084-7476-A56D8690292C}"/>
              </a:ext>
            </a:extLst>
          </p:cNvPr>
          <p:cNvSpPr/>
          <p:nvPr/>
        </p:nvSpPr>
        <p:spPr>
          <a:xfrm>
            <a:off x="5372101" y="4542"/>
            <a:ext cx="6858000" cy="6858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4E97DDF-002A-BDE3-5DCD-DD63D1F4BFA2}"/>
              </a:ext>
            </a:extLst>
          </p:cNvPr>
          <p:cNvSpPr/>
          <p:nvPr/>
        </p:nvSpPr>
        <p:spPr>
          <a:xfrm>
            <a:off x="5372101" y="1"/>
            <a:ext cx="6858000" cy="6858000"/>
          </a:xfrm>
          <a:prstGeom prst="ellipse">
            <a:avLst/>
          </a:prstGeom>
          <a:blipFill>
            <a:blip r:embed="rId5"/>
            <a:stretch>
              <a:fillRect l="8791" t="12466" r="14043" b="406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5706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Grafik 5" descr="Ein Bild, das Text, Elektronik, Screenshot, Maschine enthält.&#10;&#10;Automatisch generierte Beschreibung">
            <a:extLst>
              <a:ext uri="{FF2B5EF4-FFF2-40B4-BE49-F238E27FC236}">
                <a16:creationId xmlns:a16="http://schemas.microsoft.com/office/drawing/2014/main" id="{5396C023-D887-F51A-A3A2-9C3B37B55B0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78" r="-1" b="-1"/>
          <a:stretch/>
        </p:blipFill>
        <p:spPr>
          <a:xfrm>
            <a:off x="187388" y="182880"/>
            <a:ext cx="11824481" cy="649978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3BB04DB-F3F3-6548-A2BE-806C95DD8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32" y="1285649"/>
            <a:ext cx="11136085" cy="120935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b="1" dirty="0">
                <a:solidFill>
                  <a:schemeClr val="accent3"/>
                </a:solidFill>
                <a:effectLst/>
              </a:rPr>
              <a:t>IN UNSERER BRUST SCHLÄGT EINE SPS</a:t>
            </a:r>
          </a:p>
        </p:txBody>
      </p:sp>
    </p:spTree>
    <p:extLst>
      <p:ext uri="{BB962C8B-B14F-4D97-AF65-F5344CB8AC3E}">
        <p14:creationId xmlns:p14="http://schemas.microsoft.com/office/powerpoint/2010/main" val="270177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480"/>
                            </p:stCondLst>
                            <p:childTnLst>
                              <p:par>
                                <p:cTn id="9" presetID="27" presetClass="emph" presetSubtype="0" repeatCount="3000" fill="remove" grpId="2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7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7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7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7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C0E8A73D-F373-270E-128F-1755A2B8F3FC}"/>
              </a:ext>
            </a:extLst>
          </p:cNvPr>
          <p:cNvSpPr/>
          <p:nvPr/>
        </p:nvSpPr>
        <p:spPr>
          <a:xfrm>
            <a:off x="0" y="0"/>
            <a:ext cx="6815846" cy="44876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03413DF-5E9F-18C4-BF01-DE7F7B57F080}"/>
              </a:ext>
            </a:extLst>
          </p:cNvPr>
          <p:cNvSpPr txBox="1"/>
          <p:nvPr/>
        </p:nvSpPr>
        <p:spPr>
          <a:xfrm>
            <a:off x="488241" y="1274481"/>
            <a:ext cx="4887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solidFill>
                  <a:schemeClr val="tx2"/>
                </a:solidFill>
              </a:rPr>
              <a:t>I</a:t>
            </a:r>
            <a:r>
              <a:rPr lang="de-DE" sz="2400" dirty="0">
                <a:solidFill>
                  <a:schemeClr val="tx2"/>
                </a:solidFill>
              </a:rPr>
              <a:t>NHALT</a:t>
            </a:r>
            <a:endParaRPr lang="de-DE" dirty="0">
              <a:solidFill>
                <a:schemeClr val="tx2"/>
              </a:solidFill>
            </a:endParaRPr>
          </a:p>
        </p:txBody>
      </p:sp>
      <p:pic>
        <p:nvPicPr>
          <p:cNvPr id="7" name="Grafik 6" descr="Ein Bild, das Elektronik, Elektrische Leitungen, Kabel, Maschine enthält.&#10;&#10;Automatisch generierte Beschreibung">
            <a:extLst>
              <a:ext uri="{FF2B5EF4-FFF2-40B4-BE49-F238E27FC236}">
                <a16:creationId xmlns:a16="http://schemas.microsoft.com/office/drawing/2014/main" id="{3D394F42-DCDC-51CA-DB04-6D9A70D87F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9"/>
          <a:stretch/>
        </p:blipFill>
        <p:spPr>
          <a:xfrm>
            <a:off x="-1" y="3429000"/>
            <a:ext cx="6815847" cy="3429000"/>
          </a:xfrm>
          <a:prstGeom prst="rect">
            <a:avLst/>
          </a:prstGeom>
        </p:spPr>
      </p:pic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030F0A93-66C1-D364-B020-67916D9281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581796"/>
              </p:ext>
            </p:extLst>
          </p:nvPr>
        </p:nvGraphicFramePr>
        <p:xfrm>
          <a:off x="7723762" y="1734509"/>
          <a:ext cx="3618690" cy="39004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8690">
                  <a:extLst>
                    <a:ext uri="{9D8B030D-6E8A-4147-A177-3AD203B41FA5}">
                      <a16:colId xmlns:a16="http://schemas.microsoft.com/office/drawing/2014/main" val="1323303324"/>
                    </a:ext>
                  </a:extLst>
                </a:gridCol>
              </a:tblGrid>
              <a:tr h="780091"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accent3"/>
                          </a:solidFill>
                        </a:rPr>
                        <a:t>1. TEIL</a:t>
                      </a:r>
                    </a:p>
                    <a:p>
                      <a:r>
                        <a:rPr lang="de-DE" b="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Mission &amp; Ziele</a:t>
                      </a:r>
                    </a:p>
                  </a:txBody>
                  <a:tcPr anchor="b"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7287775"/>
                  </a:ext>
                </a:extLst>
              </a:tr>
              <a:tr h="780091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3"/>
                          </a:solidFill>
                        </a:rPr>
                        <a:t>2. TEIL</a:t>
                      </a:r>
                    </a:p>
                    <a:p>
                      <a:r>
                        <a:rPr lang="de-DE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Leistungen</a:t>
                      </a:r>
                    </a:p>
                  </a:txBody>
                  <a:tcPr anchor="b"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539082"/>
                  </a:ext>
                </a:extLst>
              </a:tr>
              <a:tr h="780091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3"/>
                          </a:solidFill>
                        </a:rPr>
                        <a:t>3. TEIL</a:t>
                      </a:r>
                    </a:p>
                    <a:p>
                      <a:r>
                        <a:rPr lang="de-DE" sz="1800" kern="1200" dirty="0">
                          <a:solidFill>
                            <a:schemeClr val="bg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Portfolio</a:t>
                      </a:r>
                    </a:p>
                  </a:txBody>
                  <a:tcPr anchor="b"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341104"/>
                  </a:ext>
                </a:extLst>
              </a:tr>
              <a:tr h="780091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3"/>
                          </a:solidFill>
                        </a:rPr>
                        <a:t>4. TEIL</a:t>
                      </a:r>
                    </a:p>
                    <a:p>
                      <a:r>
                        <a:rPr lang="de-DE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Referenzen</a:t>
                      </a:r>
                    </a:p>
                  </a:txBody>
                  <a:tcPr anchor="b"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5520735"/>
                  </a:ext>
                </a:extLst>
              </a:tr>
              <a:tr h="780091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chemeClr val="accent3"/>
                          </a:solidFill>
                        </a:rPr>
                        <a:t>4. TEIL</a:t>
                      </a:r>
                    </a:p>
                    <a:p>
                      <a:r>
                        <a:rPr lang="de-DE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Kontakt</a:t>
                      </a:r>
                    </a:p>
                  </a:txBody>
                  <a:tcPr anchor="b">
                    <a:lnT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1490458"/>
                  </a:ext>
                </a:extLst>
              </a:tr>
            </a:tbl>
          </a:graphicData>
        </a:graphic>
      </p:graphicFrame>
      <p:pic>
        <p:nvPicPr>
          <p:cNvPr id="11" name="Grafik 10" descr="Ein Bild, das Grafiken, Logo, Schrift, Symbol enthält.&#10;&#10;Automatisch generierte Beschreibung">
            <a:extLst>
              <a:ext uri="{FF2B5EF4-FFF2-40B4-BE49-F238E27FC236}">
                <a16:creationId xmlns:a16="http://schemas.microsoft.com/office/drawing/2014/main" id="{83F71535-61AE-BDBC-52EA-D6C8DF9F8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664" y="101184"/>
            <a:ext cx="525454" cy="33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46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005A0553-1BCA-84B3-B023-E3923C8C6A8A}"/>
              </a:ext>
            </a:extLst>
          </p:cNvPr>
          <p:cNvSpPr txBox="1"/>
          <p:nvPr/>
        </p:nvSpPr>
        <p:spPr>
          <a:xfrm>
            <a:off x="1513659" y="2243687"/>
            <a:ext cx="17324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0" dirty="0">
                <a:solidFill>
                  <a:schemeClr val="tx2"/>
                </a:solidFill>
              </a:rPr>
              <a:t>MISSON &amp; ZIELE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2903D56F-19AA-D90C-8490-B3BE7F987626}"/>
              </a:ext>
            </a:extLst>
          </p:cNvPr>
          <p:cNvCxnSpPr>
            <a:cxnSpLocks/>
          </p:cNvCxnSpPr>
          <p:nvPr/>
        </p:nvCxnSpPr>
        <p:spPr>
          <a:xfrm>
            <a:off x="3422469" y="2253343"/>
            <a:ext cx="0" cy="1770893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afik 6" descr="Ein Bild, das Grafiken, Logo, Schrift, Symbol enthält.&#10;&#10;Automatisch generierte Beschreibung">
            <a:extLst>
              <a:ext uri="{FF2B5EF4-FFF2-40B4-BE49-F238E27FC236}">
                <a16:creationId xmlns:a16="http://schemas.microsoft.com/office/drawing/2014/main" id="{1E4E9687-4435-8FFC-C581-E097A6C80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664" y="101184"/>
            <a:ext cx="525454" cy="33980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BCAE03F-3AEF-4E57-C0CB-31CE6B54CC34}"/>
              </a:ext>
            </a:extLst>
          </p:cNvPr>
          <p:cNvSpPr txBox="1"/>
          <p:nvPr/>
        </p:nvSpPr>
        <p:spPr>
          <a:xfrm>
            <a:off x="3664131" y="2253343"/>
            <a:ext cx="6257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3"/>
                </a:solidFill>
              </a:rPr>
              <a:t>ÜBER DEN TELLERRAND HINAUS </a:t>
            </a:r>
            <a:r>
              <a:rPr lang="de-DE" sz="1400" dirty="0">
                <a:solidFill>
                  <a:schemeClr val="tx2"/>
                </a:solidFill>
              </a:rPr>
              <a:t>–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sz="1400" dirty="0">
                <a:solidFill>
                  <a:schemeClr val="tx2"/>
                </a:solidFill>
              </a:rPr>
              <a:t>Wir bieten Steuerungstechnik im vollen Umfang von der Einspeisung am Schaltschrank bis zum Antrieb im Feld.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FBD2E3C-62B3-9586-5CE6-A1B4634B7AFA}"/>
              </a:ext>
            </a:extLst>
          </p:cNvPr>
          <p:cNvSpPr txBox="1"/>
          <p:nvPr/>
        </p:nvSpPr>
        <p:spPr>
          <a:xfrm>
            <a:off x="3664131" y="2846402"/>
            <a:ext cx="6257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3"/>
                </a:solidFill>
              </a:rPr>
              <a:t>ÜBER DEN STANDARD HINAUS </a:t>
            </a:r>
            <a:r>
              <a:rPr lang="de-DE" sz="1400" dirty="0">
                <a:solidFill>
                  <a:schemeClr val="tx2"/>
                </a:solidFill>
              </a:rPr>
              <a:t>– Wir entwickeln innovative Ansätze und gehen auch ungewöhnliche Wege, um Kosten &amp; Ressourcen zu sparen.</a:t>
            </a:r>
            <a:endParaRPr lang="de-DE" sz="1100" dirty="0">
              <a:solidFill>
                <a:schemeClr val="tx2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4F8D58C-F7E8-CBAE-5054-B6E77698EA33}"/>
              </a:ext>
            </a:extLst>
          </p:cNvPr>
          <p:cNvSpPr txBox="1"/>
          <p:nvPr/>
        </p:nvSpPr>
        <p:spPr>
          <a:xfrm>
            <a:off x="3664131" y="3439461"/>
            <a:ext cx="6257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3"/>
                </a:solidFill>
              </a:rPr>
              <a:t>ÜBER DAS GEWOHNTE HINAUS </a:t>
            </a:r>
            <a:r>
              <a:rPr lang="de-DE" sz="1400" dirty="0">
                <a:solidFill>
                  <a:schemeClr val="tx2"/>
                </a:solidFill>
              </a:rPr>
              <a:t>– </a:t>
            </a:r>
            <a:r>
              <a:rPr lang="de-DE" sz="1400" strike="sngStrike" dirty="0">
                <a:solidFill>
                  <a:schemeClr val="tx2"/>
                </a:solidFill>
              </a:rPr>
              <a:t>Das haben wir schon immer so gemacht </a:t>
            </a:r>
            <a:r>
              <a:rPr lang="de-DE" sz="1400" dirty="0">
                <a:solidFill>
                  <a:schemeClr val="tx2"/>
                </a:solidFill>
              </a:rPr>
              <a:t> Das haben wir ja noch nie so gemacht...</a:t>
            </a:r>
            <a:endParaRPr lang="de-DE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958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>
            <a:extLst>
              <a:ext uri="{FF2B5EF4-FFF2-40B4-BE49-F238E27FC236}">
                <a16:creationId xmlns:a16="http://schemas.microsoft.com/office/drawing/2014/main" id="{07E7C574-7A80-43EA-720A-31070CC77587}"/>
              </a:ext>
            </a:extLst>
          </p:cNvPr>
          <p:cNvSpPr/>
          <p:nvPr/>
        </p:nvSpPr>
        <p:spPr>
          <a:xfrm>
            <a:off x="-1" y="2552700"/>
            <a:ext cx="5472945" cy="4381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1" name="Grafik 30" descr="Ein Bild, das Elektronik, Elektrische Leitungen, Kabel, Maschine enthält.&#10;&#10;Automatisch generierte Beschreibung">
            <a:extLst>
              <a:ext uri="{FF2B5EF4-FFF2-40B4-BE49-F238E27FC236}">
                <a16:creationId xmlns:a16="http://schemas.microsoft.com/office/drawing/2014/main" id="{BB785111-C224-947F-41E0-B6E1C7773F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0301" cy="25527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05A0553-1BCA-84B3-B023-E3923C8C6A8A}"/>
              </a:ext>
            </a:extLst>
          </p:cNvPr>
          <p:cNvSpPr txBox="1"/>
          <p:nvPr/>
        </p:nvSpPr>
        <p:spPr>
          <a:xfrm>
            <a:off x="1266825" y="4158675"/>
            <a:ext cx="26499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3200" dirty="0">
                <a:solidFill>
                  <a:schemeClr val="tx2"/>
                </a:solidFill>
              </a:rPr>
              <a:t>LEISTUNGEN</a:t>
            </a:r>
            <a:endParaRPr lang="de-DE" sz="2400" b="0" dirty="0">
              <a:solidFill>
                <a:schemeClr val="tx2"/>
              </a:solidFill>
            </a:endParaRPr>
          </a:p>
        </p:txBody>
      </p:sp>
      <p:pic>
        <p:nvPicPr>
          <p:cNvPr id="7" name="Grafik 6" descr="Ein Bild, das Grafiken, Logo, Schrift, Symbol enthält.&#10;&#10;Automatisch generierte Beschreibung">
            <a:extLst>
              <a:ext uri="{FF2B5EF4-FFF2-40B4-BE49-F238E27FC236}">
                <a16:creationId xmlns:a16="http://schemas.microsoft.com/office/drawing/2014/main" id="{1E4E9687-4435-8FFC-C581-E097A6C80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664" y="101184"/>
            <a:ext cx="525454" cy="339804"/>
          </a:xfrm>
          <a:prstGeom prst="rect">
            <a:avLst/>
          </a:prstGeom>
        </p:spPr>
      </p:pic>
      <p:graphicFrame>
        <p:nvGraphicFramePr>
          <p:cNvPr id="35" name="Tabelle 34">
            <a:extLst>
              <a:ext uri="{FF2B5EF4-FFF2-40B4-BE49-F238E27FC236}">
                <a16:creationId xmlns:a16="http://schemas.microsoft.com/office/drawing/2014/main" id="{EDF89FDA-1091-D5CE-9EA0-80CA981B80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060021"/>
              </p:ext>
            </p:extLst>
          </p:nvPr>
        </p:nvGraphicFramePr>
        <p:xfrm>
          <a:off x="6426638" y="1276350"/>
          <a:ext cx="5153026" cy="4821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376">
                  <a:extLst>
                    <a:ext uri="{9D8B030D-6E8A-4147-A177-3AD203B41FA5}">
                      <a16:colId xmlns:a16="http://schemas.microsoft.com/office/drawing/2014/main" val="1608676698"/>
                    </a:ext>
                  </a:extLst>
                </a:gridCol>
                <a:gridCol w="4438650">
                  <a:extLst>
                    <a:ext uri="{9D8B030D-6E8A-4147-A177-3AD203B41FA5}">
                      <a16:colId xmlns:a16="http://schemas.microsoft.com/office/drawing/2014/main" val="3311156851"/>
                    </a:ext>
                  </a:extLst>
                </a:gridCol>
              </a:tblGrid>
              <a:tr h="964242">
                <a:tc>
                  <a:txBody>
                    <a:bodyPr/>
                    <a:lstStyle/>
                    <a:p>
                      <a:pPr algn="ctr"/>
                      <a:r>
                        <a:rPr lang="de-DE" sz="3600" b="0" dirty="0">
                          <a:solidFill>
                            <a:schemeClr val="accent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2"/>
                          </a:solidFill>
                        </a:rPr>
                        <a:t>Elektroplanung</a:t>
                      </a:r>
                    </a:p>
                    <a:p>
                      <a:r>
                        <a:rPr lang="de-DE" sz="1600" b="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Auslegung, Projektierung, Berechnung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650589"/>
                  </a:ext>
                </a:extLst>
              </a:tr>
              <a:tr h="964242">
                <a:tc>
                  <a:txBody>
                    <a:bodyPr/>
                    <a:lstStyle/>
                    <a:p>
                      <a:pPr algn="ctr"/>
                      <a:r>
                        <a:rPr lang="de-DE" sz="3600" b="0" dirty="0">
                          <a:solidFill>
                            <a:schemeClr val="accent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2"/>
                          </a:solidFill>
                        </a:rPr>
                        <a:t>Schaltschrankbau</a:t>
                      </a:r>
                    </a:p>
                    <a:p>
                      <a:r>
                        <a:rPr lang="de-DE" sz="1800" b="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Beschaffung, Montage, Beschriftung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213678"/>
                  </a:ext>
                </a:extLst>
              </a:tr>
              <a:tr h="964242">
                <a:tc>
                  <a:txBody>
                    <a:bodyPr/>
                    <a:lstStyle/>
                    <a:p>
                      <a:pPr algn="ctr"/>
                      <a:r>
                        <a:rPr lang="de-DE" sz="3600" b="0" dirty="0">
                          <a:solidFill>
                            <a:schemeClr val="accent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2"/>
                          </a:solidFill>
                        </a:rPr>
                        <a:t>Programmierung &amp; Gestaltung</a:t>
                      </a:r>
                    </a:p>
                    <a:p>
                      <a:r>
                        <a:rPr lang="de-DE" sz="1800" b="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SPS, HMI, industrielle Kommunikation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78558"/>
                  </a:ext>
                </a:extLst>
              </a:tr>
              <a:tr h="964242">
                <a:tc>
                  <a:txBody>
                    <a:bodyPr/>
                    <a:lstStyle/>
                    <a:p>
                      <a:pPr algn="ctr"/>
                      <a:r>
                        <a:rPr lang="de-DE" sz="3600" b="0" dirty="0">
                          <a:solidFill>
                            <a:schemeClr val="accent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2"/>
                          </a:solidFill>
                        </a:rPr>
                        <a:t>Prüfen &amp; CE</a:t>
                      </a:r>
                    </a:p>
                    <a:p>
                      <a:r>
                        <a:rPr lang="de-DE" sz="1800" b="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Elektrische Abnahme mit CE-Vergabe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1485620"/>
                  </a:ext>
                </a:extLst>
              </a:tr>
              <a:tr h="964242">
                <a:tc>
                  <a:txBody>
                    <a:bodyPr/>
                    <a:lstStyle/>
                    <a:p>
                      <a:pPr algn="ctr"/>
                      <a:r>
                        <a:rPr lang="de-DE" sz="3600" b="0" dirty="0">
                          <a:solidFill>
                            <a:schemeClr val="accent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2"/>
                          </a:solidFill>
                        </a:rPr>
                        <a:t>Inbetriebnahme</a:t>
                      </a:r>
                    </a:p>
                    <a:p>
                      <a:r>
                        <a:rPr lang="de-DE" sz="1800" b="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Aufstellung und Start-Up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3263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2952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lussdiagramm: Prozess 14">
            <a:extLst>
              <a:ext uri="{FF2B5EF4-FFF2-40B4-BE49-F238E27FC236}">
                <a16:creationId xmlns:a16="http://schemas.microsoft.com/office/drawing/2014/main" id="{24021DF9-17B7-30C3-5AF0-262F38E8C4A5}"/>
              </a:ext>
            </a:extLst>
          </p:cNvPr>
          <p:cNvSpPr/>
          <p:nvPr/>
        </p:nvSpPr>
        <p:spPr>
          <a:xfrm>
            <a:off x="0" y="0"/>
            <a:ext cx="3788229" cy="6858000"/>
          </a:xfrm>
          <a:prstGeom prst="flowChartProces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ilkreis 6">
            <a:extLst>
              <a:ext uri="{FF2B5EF4-FFF2-40B4-BE49-F238E27FC236}">
                <a16:creationId xmlns:a16="http://schemas.microsoft.com/office/drawing/2014/main" id="{7D41025A-2EBA-2610-AA33-E13BF2F22C3F}"/>
              </a:ext>
            </a:extLst>
          </p:cNvPr>
          <p:cNvSpPr/>
          <p:nvPr/>
        </p:nvSpPr>
        <p:spPr>
          <a:xfrm>
            <a:off x="-2699042" y="4510432"/>
            <a:ext cx="5382844" cy="4710376"/>
          </a:xfrm>
          <a:prstGeom prst="pie">
            <a:avLst>
              <a:gd name="adj1" fmla="val 16185312"/>
              <a:gd name="adj2" fmla="val 21597460"/>
            </a:avLst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 l="-302" t="228" r="-302" b="228"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8" name="Teilkreis 7">
            <a:extLst>
              <a:ext uri="{FF2B5EF4-FFF2-40B4-BE49-F238E27FC236}">
                <a16:creationId xmlns:a16="http://schemas.microsoft.com/office/drawing/2014/main" id="{8067927C-61F6-60BF-DFCD-4EFACDCDF20B}"/>
              </a:ext>
            </a:extLst>
          </p:cNvPr>
          <p:cNvSpPr/>
          <p:nvPr/>
        </p:nvSpPr>
        <p:spPr>
          <a:xfrm>
            <a:off x="-2351303" y="-2302687"/>
            <a:ext cx="4672126" cy="4559653"/>
          </a:xfrm>
          <a:prstGeom prst="pie">
            <a:avLst>
              <a:gd name="adj1" fmla="val 21596733"/>
              <a:gd name="adj2" fmla="val 5418851"/>
            </a:avLst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48" b="-27248"/>
            </a:stretch>
          </a:blip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FE152869-63F7-C269-4F83-9C67A08BECC0}"/>
              </a:ext>
            </a:extLst>
          </p:cNvPr>
          <p:cNvSpPr/>
          <p:nvPr/>
        </p:nvSpPr>
        <p:spPr>
          <a:xfrm>
            <a:off x="274320" y="6050279"/>
            <a:ext cx="327660" cy="466727"/>
          </a:xfrm>
          <a:prstGeom prst="roundRect">
            <a:avLst>
              <a:gd name="adj" fmla="val 7456"/>
            </a:avLst>
          </a:prstGeom>
          <a:blipFill>
            <a:blip r:embed="rId6"/>
            <a:stretch>
              <a:fillRect l="270" t="12" r="270" b="12"/>
            </a:stretch>
          </a:blip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2053E96F-A390-3D7C-6BCD-1335572DD6F3}"/>
              </a:ext>
            </a:extLst>
          </p:cNvPr>
          <p:cNvSpPr/>
          <p:nvPr/>
        </p:nvSpPr>
        <p:spPr>
          <a:xfrm>
            <a:off x="2683802" y="1352029"/>
            <a:ext cx="2180298" cy="3686696"/>
          </a:xfrm>
          <a:prstGeom prst="roundRect">
            <a:avLst>
              <a:gd name="adj" fmla="val 7086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41E6822-A284-BD7F-C777-482F1448728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1777" t="-793" r="1777" b="-793"/>
          <a:stretch/>
        </p:blipFill>
        <p:spPr>
          <a:xfrm>
            <a:off x="2944912" y="1562100"/>
            <a:ext cx="1687407" cy="32759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75DE3925-F17D-7AEC-DFD4-866A18A9E2E0}"/>
              </a:ext>
            </a:extLst>
          </p:cNvPr>
          <p:cNvSpPr txBox="1"/>
          <p:nvPr/>
        </p:nvSpPr>
        <p:spPr>
          <a:xfrm>
            <a:off x="6096000" y="2765425"/>
            <a:ext cx="54102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ptos" panose="020B0004020202020204" pitchFamily="34" charset="0"/>
              <a:buChar char="+"/>
            </a:pPr>
            <a:r>
              <a:rPr lang="de-DE" sz="1400" dirty="0"/>
              <a:t>Die Gestaltung und das Layout der elektrischen Systeme für Ihre Industrieanlage übernehmen wir für Sie.</a:t>
            </a:r>
          </a:p>
          <a:p>
            <a:pPr marL="285750" indent="-285750">
              <a:buClr>
                <a:schemeClr val="accent2"/>
              </a:buClr>
              <a:buFont typeface="Aptos" panose="020B0004020202020204" pitchFamily="34" charset="0"/>
              <a:buChar char="+"/>
            </a:pPr>
            <a:endParaRPr lang="de-DE" sz="1400" dirty="0"/>
          </a:p>
          <a:p>
            <a:pPr marL="285750" indent="-285750">
              <a:buClr>
                <a:schemeClr val="accent2"/>
              </a:buClr>
              <a:buFont typeface="Aptos" panose="020B0004020202020204" pitchFamily="34" charset="0"/>
              <a:buChar char="+"/>
            </a:pPr>
            <a:r>
              <a:rPr lang="de-DE" sz="1400" dirty="0"/>
              <a:t>Betriebsmittel wählen wir systematisch ausschließlich von namhaften Lieferanten mit erprobter Qualität</a:t>
            </a:r>
          </a:p>
          <a:p>
            <a:pPr marL="285750" indent="-285750">
              <a:buClr>
                <a:schemeClr val="accent2"/>
              </a:buClr>
              <a:buFont typeface="Aptos" panose="020B0004020202020204" pitchFamily="34" charset="0"/>
              <a:buChar char="+"/>
            </a:pPr>
            <a:endParaRPr lang="de-DE" sz="1400" dirty="0"/>
          </a:p>
          <a:p>
            <a:pPr marL="285750" indent="-285750">
              <a:buClr>
                <a:schemeClr val="accent2"/>
              </a:buClr>
              <a:buFont typeface="Aptos" panose="020B0004020202020204" pitchFamily="34" charset="0"/>
              <a:buChar char="+"/>
            </a:pPr>
            <a:r>
              <a:rPr lang="de-DE" sz="1400" dirty="0"/>
              <a:t>Schaltpläne und 2D-Schaltschrankaufbauten zeichnen wir mittels der Software </a:t>
            </a:r>
            <a:r>
              <a:rPr lang="de-DE" sz="1400" dirty="0">
                <a:solidFill>
                  <a:schemeClr val="accent2"/>
                </a:solidFill>
              </a:rPr>
              <a:t>Eplan</a:t>
            </a:r>
          </a:p>
          <a:p>
            <a:pPr marL="285750" indent="-285750">
              <a:buClr>
                <a:schemeClr val="accent2"/>
              </a:buClr>
              <a:buFont typeface="Aptos" panose="020B0004020202020204" pitchFamily="34" charset="0"/>
              <a:buChar char="+"/>
            </a:pPr>
            <a:endParaRPr lang="de-DE" sz="1400" dirty="0">
              <a:solidFill>
                <a:schemeClr val="accent2"/>
              </a:solidFill>
            </a:endParaRPr>
          </a:p>
          <a:p>
            <a:pPr marL="285750" indent="-285750">
              <a:buClr>
                <a:schemeClr val="accent2"/>
              </a:buClr>
              <a:buFont typeface="Aptos" panose="020B0004020202020204" pitchFamily="34" charset="0"/>
              <a:buChar char="+"/>
            </a:pPr>
            <a:r>
              <a:rPr lang="de-DE" sz="1400" dirty="0">
                <a:solidFill>
                  <a:schemeClr val="tx2"/>
                </a:solidFill>
              </a:rPr>
              <a:t>Je nach Umfang erhalten Sie von uns Nachweise zur Kurzschlussfestigkeit, der Gleichzeitigkeitsfaktoren oder auch des thermischen Verhaltens innerhalb der Schränke.</a:t>
            </a:r>
          </a:p>
          <a:p>
            <a:endParaRPr lang="de-DE" sz="1400" dirty="0">
              <a:solidFill>
                <a:schemeClr val="tx2"/>
              </a:solidFill>
            </a:endParaRPr>
          </a:p>
        </p:txBody>
      </p:sp>
      <p:graphicFrame>
        <p:nvGraphicFramePr>
          <p:cNvPr id="21" name="Tabelle 20">
            <a:extLst>
              <a:ext uri="{FF2B5EF4-FFF2-40B4-BE49-F238E27FC236}">
                <a16:creationId xmlns:a16="http://schemas.microsoft.com/office/drawing/2014/main" id="{93AE8E28-7812-E12A-502E-CB4D2588B8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235390"/>
              </p:ext>
            </p:extLst>
          </p:nvPr>
        </p:nvGraphicFramePr>
        <p:xfrm>
          <a:off x="5372538" y="1476534"/>
          <a:ext cx="5153026" cy="964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376">
                  <a:extLst>
                    <a:ext uri="{9D8B030D-6E8A-4147-A177-3AD203B41FA5}">
                      <a16:colId xmlns:a16="http://schemas.microsoft.com/office/drawing/2014/main" val="1608676698"/>
                    </a:ext>
                  </a:extLst>
                </a:gridCol>
                <a:gridCol w="4438650">
                  <a:extLst>
                    <a:ext uri="{9D8B030D-6E8A-4147-A177-3AD203B41FA5}">
                      <a16:colId xmlns:a16="http://schemas.microsoft.com/office/drawing/2014/main" val="3311156851"/>
                    </a:ext>
                  </a:extLst>
                </a:gridCol>
              </a:tblGrid>
              <a:tr h="964242">
                <a:tc>
                  <a:txBody>
                    <a:bodyPr/>
                    <a:lstStyle/>
                    <a:p>
                      <a:pPr algn="ctr"/>
                      <a:r>
                        <a:rPr lang="de-DE" sz="3600" b="0" dirty="0">
                          <a:solidFill>
                            <a:schemeClr val="accent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2"/>
                          </a:solidFill>
                        </a:rPr>
                        <a:t>Elektroplanung</a:t>
                      </a:r>
                    </a:p>
                    <a:p>
                      <a:r>
                        <a:rPr lang="de-DE" sz="1600" b="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Auslegung, Projektierung, Berechnung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650589"/>
                  </a:ext>
                </a:extLst>
              </a:tr>
            </a:tbl>
          </a:graphicData>
        </a:graphic>
      </p:graphicFrame>
      <p:pic>
        <p:nvPicPr>
          <p:cNvPr id="22" name="Grafik 21" descr="Ein Bild, das Schrift, Grafiken, Logo, Symbol enthält.&#10;&#10;Automatisch generierte Beschreibung">
            <a:extLst>
              <a:ext uri="{FF2B5EF4-FFF2-40B4-BE49-F238E27FC236}">
                <a16:creationId xmlns:a16="http://schemas.microsoft.com/office/drawing/2014/main" id="{2DD65B0A-6C85-B658-A88B-17309BD977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657" y="4328133"/>
            <a:ext cx="423118" cy="182299"/>
          </a:xfrm>
          <a:prstGeom prst="rect">
            <a:avLst/>
          </a:prstGeom>
        </p:spPr>
      </p:pic>
      <p:pic>
        <p:nvPicPr>
          <p:cNvPr id="23" name="Grafik 22" descr="Ein Bild, das Grafiken, Logo, Schrift, Symbol enthält.&#10;&#10;Automatisch generierte Beschreibung">
            <a:extLst>
              <a:ext uri="{FF2B5EF4-FFF2-40B4-BE49-F238E27FC236}">
                <a16:creationId xmlns:a16="http://schemas.microsoft.com/office/drawing/2014/main" id="{CE42E44A-33BF-A73C-65DE-29489B6B4B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664" y="101184"/>
            <a:ext cx="525454" cy="33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2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ussdiagramm: Prozess 5">
            <a:extLst>
              <a:ext uri="{FF2B5EF4-FFF2-40B4-BE49-F238E27FC236}">
                <a16:creationId xmlns:a16="http://schemas.microsoft.com/office/drawing/2014/main" id="{89D764B2-A230-F6AB-D198-87BD3EF4F333}"/>
              </a:ext>
            </a:extLst>
          </p:cNvPr>
          <p:cNvSpPr/>
          <p:nvPr/>
        </p:nvSpPr>
        <p:spPr>
          <a:xfrm>
            <a:off x="8403771" y="0"/>
            <a:ext cx="3788229" cy="6858000"/>
          </a:xfrm>
          <a:prstGeom prst="flowChartProces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Grafik 2" descr="Ein Bild, das Im Haus, Maschine, Haushaltsgerät, Elektronik enthält.&#10;&#10;Automatisch generierte Beschreibung">
            <a:extLst>
              <a:ext uri="{FF2B5EF4-FFF2-40B4-BE49-F238E27FC236}">
                <a16:creationId xmlns:a16="http://schemas.microsoft.com/office/drawing/2014/main" id="{1A553CF9-5C85-57CA-084B-EC42A739A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75" y="573362"/>
            <a:ext cx="4705350" cy="586516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69732F1-1B4E-8DCC-D309-45A07F6252B8}"/>
              </a:ext>
            </a:extLst>
          </p:cNvPr>
          <p:cNvSpPr txBox="1"/>
          <p:nvPr/>
        </p:nvSpPr>
        <p:spPr>
          <a:xfrm>
            <a:off x="866775" y="2414736"/>
            <a:ext cx="568191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ptos" panose="020B0004020202020204" pitchFamily="34" charset="0"/>
              <a:buChar char="+"/>
            </a:pPr>
            <a:r>
              <a:rPr lang="de-DE" sz="1400" dirty="0">
                <a:solidFill>
                  <a:srgbClr val="3E3E3F"/>
                </a:solidFill>
              </a:rPr>
              <a:t>Im hauseigenem Schaltschrankbau </a:t>
            </a:r>
            <a:r>
              <a:rPr lang="de-DE" sz="1400" dirty="0">
                <a:solidFill>
                  <a:schemeClr val="accent2"/>
                </a:solidFill>
              </a:rPr>
              <a:t>montieren</a:t>
            </a:r>
            <a:r>
              <a:rPr lang="de-DE" sz="1400" dirty="0">
                <a:solidFill>
                  <a:srgbClr val="3E3E3F"/>
                </a:solidFill>
              </a:rPr>
              <a:t> wir von der Montageplatte auf alle Komponenten und </a:t>
            </a:r>
            <a:r>
              <a:rPr lang="de-DE" sz="1400" dirty="0">
                <a:solidFill>
                  <a:schemeClr val="accent2"/>
                </a:solidFill>
              </a:rPr>
              <a:t>verdrahten</a:t>
            </a:r>
            <a:r>
              <a:rPr lang="de-DE" sz="1400" dirty="0">
                <a:solidFill>
                  <a:srgbClr val="3E3E3F"/>
                </a:solidFill>
              </a:rPr>
              <a:t> normgerecht. </a:t>
            </a:r>
          </a:p>
          <a:p>
            <a:pPr marL="285750" indent="-285750">
              <a:buClr>
                <a:schemeClr val="accent2"/>
              </a:buClr>
              <a:buFont typeface="Aptos" panose="020B0004020202020204" pitchFamily="34" charset="0"/>
              <a:buChar char="+"/>
            </a:pPr>
            <a:endParaRPr lang="de-DE" sz="1400" dirty="0">
              <a:solidFill>
                <a:srgbClr val="3E3E3F"/>
              </a:solidFill>
            </a:endParaRPr>
          </a:p>
          <a:p>
            <a:pPr marL="285750" indent="-285750">
              <a:buClr>
                <a:schemeClr val="accent2"/>
              </a:buClr>
              <a:buFont typeface="Aptos" panose="020B0004020202020204" pitchFamily="34" charset="0"/>
              <a:buChar char="+"/>
            </a:pPr>
            <a:r>
              <a:rPr lang="de-DE" sz="1400" dirty="0">
                <a:solidFill>
                  <a:srgbClr val="3E3E3F"/>
                </a:solidFill>
              </a:rPr>
              <a:t>Komponente, welche nicht typisch in Schaltschränken positioniert werden aber vor einem rauen, industriellen Alltag einknicken, montieren wir mittels selbst entwickelter </a:t>
            </a:r>
            <a:r>
              <a:rPr lang="de-DE" sz="1400" dirty="0">
                <a:solidFill>
                  <a:schemeClr val="accent2"/>
                </a:solidFill>
              </a:rPr>
              <a:t>Sonderaufbauten</a:t>
            </a:r>
          </a:p>
          <a:p>
            <a:pPr marL="285750" indent="-285750">
              <a:buClr>
                <a:schemeClr val="accent2"/>
              </a:buClr>
              <a:buFont typeface="Aptos" panose="020B0004020202020204" pitchFamily="34" charset="0"/>
              <a:buChar char="+"/>
            </a:pPr>
            <a:endParaRPr lang="de-DE" sz="1400" dirty="0">
              <a:solidFill>
                <a:srgbClr val="3E3E3F"/>
              </a:solidFill>
            </a:endParaRPr>
          </a:p>
          <a:p>
            <a:pPr marL="285750" indent="-285750">
              <a:buClr>
                <a:schemeClr val="accent2"/>
              </a:buClr>
              <a:buFont typeface="Aptos" panose="020B0004020202020204" pitchFamily="34" charset="0"/>
              <a:buChar char="+"/>
            </a:pPr>
            <a:r>
              <a:rPr lang="de-DE" sz="1400" dirty="0">
                <a:solidFill>
                  <a:srgbClr val="3E3E3F"/>
                </a:solidFill>
              </a:rPr>
              <a:t>Mechanische Änderungen am Gehäuse werden mittels Wasserstrahl- oder Laserschnitt eingebracht. Einfache Ausschnitte erzeugen wir in unserer Manufaktur.</a:t>
            </a:r>
          </a:p>
          <a:p>
            <a:pPr marL="285750" indent="-285750">
              <a:buClr>
                <a:schemeClr val="accent2"/>
              </a:buClr>
              <a:buFont typeface="Aptos" panose="020B0004020202020204" pitchFamily="34" charset="0"/>
              <a:buChar char="+"/>
            </a:pPr>
            <a:endParaRPr lang="de-DE" sz="1400" dirty="0">
              <a:solidFill>
                <a:srgbClr val="3E3E3F"/>
              </a:solidFill>
            </a:endParaRPr>
          </a:p>
          <a:p>
            <a:pPr marL="285750" indent="-285750">
              <a:buClr>
                <a:schemeClr val="accent2"/>
              </a:buClr>
              <a:buFont typeface="Aptos" panose="020B0004020202020204" pitchFamily="34" charset="0"/>
              <a:buChar char="+"/>
            </a:pPr>
            <a:r>
              <a:rPr lang="de-DE" sz="1400" dirty="0">
                <a:solidFill>
                  <a:srgbClr val="3E3E3F"/>
                </a:solidFill>
              </a:rPr>
              <a:t>Wenn nicht anders gewünscht setzen wir typischerweise Schränke der Firma Rittal ein.</a:t>
            </a: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128E1F40-FC9D-E513-1C78-9EBD4CB812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581313"/>
              </p:ext>
            </p:extLst>
          </p:nvPr>
        </p:nvGraphicFramePr>
        <p:xfrm>
          <a:off x="952500" y="1085850"/>
          <a:ext cx="5153026" cy="964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376">
                  <a:extLst>
                    <a:ext uri="{9D8B030D-6E8A-4147-A177-3AD203B41FA5}">
                      <a16:colId xmlns:a16="http://schemas.microsoft.com/office/drawing/2014/main" val="1608676698"/>
                    </a:ext>
                  </a:extLst>
                </a:gridCol>
                <a:gridCol w="4438650">
                  <a:extLst>
                    <a:ext uri="{9D8B030D-6E8A-4147-A177-3AD203B41FA5}">
                      <a16:colId xmlns:a16="http://schemas.microsoft.com/office/drawing/2014/main" val="3311156851"/>
                    </a:ext>
                  </a:extLst>
                </a:gridCol>
              </a:tblGrid>
              <a:tr h="964242">
                <a:tc>
                  <a:txBody>
                    <a:bodyPr/>
                    <a:lstStyle/>
                    <a:p>
                      <a:pPr algn="ctr"/>
                      <a:r>
                        <a:rPr lang="de-DE" sz="3600" b="0" dirty="0">
                          <a:solidFill>
                            <a:schemeClr val="accent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2"/>
                          </a:solidFill>
                        </a:rPr>
                        <a:t>Schaltschrankbau</a:t>
                      </a:r>
                    </a:p>
                    <a:p>
                      <a:r>
                        <a:rPr lang="de-DE" sz="1800" b="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Beschaffung, Montage, Beschriftung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213678"/>
                  </a:ext>
                </a:extLst>
              </a:tr>
            </a:tbl>
          </a:graphicData>
        </a:graphic>
      </p:graphicFrame>
      <p:pic>
        <p:nvPicPr>
          <p:cNvPr id="7" name="Grafik 6" descr="Ein Bild, das Grafiken, Logo, Schrift, Symbol enthält.&#10;&#10;Automatisch generierte Beschreibung">
            <a:extLst>
              <a:ext uri="{FF2B5EF4-FFF2-40B4-BE49-F238E27FC236}">
                <a16:creationId xmlns:a16="http://schemas.microsoft.com/office/drawing/2014/main" id="{A756149E-AD19-B1BB-321A-33AD8BB2F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664" y="101184"/>
            <a:ext cx="525454" cy="33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32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lussdiagramm: Prozess 12">
            <a:extLst>
              <a:ext uri="{FF2B5EF4-FFF2-40B4-BE49-F238E27FC236}">
                <a16:creationId xmlns:a16="http://schemas.microsoft.com/office/drawing/2014/main" id="{44D88A13-FB8B-DEF6-52AF-4B4665BC7B79}"/>
              </a:ext>
            </a:extLst>
          </p:cNvPr>
          <p:cNvSpPr/>
          <p:nvPr/>
        </p:nvSpPr>
        <p:spPr>
          <a:xfrm>
            <a:off x="0" y="4739485"/>
            <a:ext cx="12192000" cy="2118514"/>
          </a:xfrm>
          <a:prstGeom prst="flowChartProces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BE265E6-D012-42B3-A7DE-C8FEED40D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24917" y="3131936"/>
            <a:ext cx="1240640" cy="1240638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EB9A5AE-0A9C-4EB1-9569-A44D89EFC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70306" y="4546924"/>
            <a:ext cx="2369988" cy="2311077"/>
          </a:xfrm>
          <a:custGeom>
            <a:avLst/>
            <a:gdLst>
              <a:gd name="connsiteX0" fmla="*/ 0 w 2369988"/>
              <a:gd name="connsiteY0" fmla="*/ 0 h 2311077"/>
              <a:gd name="connsiteX1" fmla="*/ 1128071 w 2369988"/>
              <a:gd name="connsiteY1" fmla="*/ 0 h 2311077"/>
              <a:gd name="connsiteX2" fmla="*/ 1157716 w 2369988"/>
              <a:gd name="connsiteY2" fmla="*/ 128440 h 2311077"/>
              <a:gd name="connsiteX3" fmla="*/ 2316462 w 2369988"/>
              <a:gd name="connsiteY3" fmla="*/ 2257392 h 2311077"/>
              <a:gd name="connsiteX4" fmla="*/ 2369988 w 2369988"/>
              <a:gd name="connsiteY4" fmla="*/ 2311077 h 2311077"/>
              <a:gd name="connsiteX5" fmla="*/ 957894 w 2369988"/>
              <a:gd name="connsiteY5" fmla="*/ 2311077 h 2311077"/>
              <a:gd name="connsiteX6" fmla="*/ 777804 w 2369988"/>
              <a:gd name="connsiteY6" fmla="*/ 2040997 h 2311077"/>
              <a:gd name="connsiteX7" fmla="*/ 19614 w 2369988"/>
              <a:gd name="connsiteY7" fmla="*/ 109827 h 231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9988" h="2311077">
                <a:moveTo>
                  <a:pt x="0" y="0"/>
                </a:moveTo>
                <a:lnTo>
                  <a:pt x="1128071" y="0"/>
                </a:lnTo>
                <a:lnTo>
                  <a:pt x="1157716" y="128440"/>
                </a:lnTo>
                <a:cubicBezTo>
                  <a:pt x="1365270" y="935139"/>
                  <a:pt x="1769588" y="1662859"/>
                  <a:pt x="2316462" y="2257392"/>
                </a:cubicBezTo>
                <a:lnTo>
                  <a:pt x="2369988" y="2311077"/>
                </a:lnTo>
                <a:lnTo>
                  <a:pt x="957894" y="2311077"/>
                </a:lnTo>
                <a:lnTo>
                  <a:pt x="777804" y="2040997"/>
                </a:lnTo>
                <a:cubicBezTo>
                  <a:pt x="421651" y="1454849"/>
                  <a:pt x="161627" y="803832"/>
                  <a:pt x="19614" y="10982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69732F1-1B4E-8DCC-D309-45A07F6252B8}"/>
              </a:ext>
            </a:extLst>
          </p:cNvPr>
          <p:cNvSpPr txBox="1"/>
          <p:nvPr/>
        </p:nvSpPr>
        <p:spPr>
          <a:xfrm>
            <a:off x="873879" y="1997511"/>
            <a:ext cx="104815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400" dirty="0">
                <a:solidFill>
                  <a:srgbClr val="3E3E3F"/>
                </a:solidFill>
              </a:rPr>
              <a:t>Vollautomatisierte Anlagen benötigen einen Dirigenten, die </a:t>
            </a:r>
            <a:r>
              <a:rPr lang="de-DE" sz="1400" dirty="0">
                <a:solidFill>
                  <a:srgbClr val="F36421"/>
                </a:solidFill>
              </a:rPr>
              <a:t>Steuerung</a:t>
            </a:r>
            <a:r>
              <a:rPr lang="de-DE" sz="1400" dirty="0">
                <a:solidFill>
                  <a:srgbClr val="3E3E3F"/>
                </a:solidFill>
              </a:rPr>
              <a:t>.</a:t>
            </a:r>
          </a:p>
          <a:p>
            <a:pPr algn="just"/>
            <a:r>
              <a:rPr lang="de-DE" sz="1400" dirty="0">
                <a:solidFill>
                  <a:srgbClr val="3E3E3F"/>
                </a:solidFill>
              </a:rPr>
              <a:t> </a:t>
            </a:r>
          </a:p>
          <a:p>
            <a:pPr algn="just"/>
            <a:r>
              <a:rPr lang="de-DE" sz="1400" dirty="0">
                <a:solidFill>
                  <a:srgbClr val="3E3E3F"/>
                </a:solidFill>
              </a:rPr>
              <a:t>Wir übernehmen Ihre Standards oder bieten Beratung im Dickicht der Anbieter den passenden herauszufiltern. </a:t>
            </a:r>
          </a:p>
          <a:p>
            <a:endParaRPr lang="de-DE" sz="1400" dirty="0">
              <a:solidFill>
                <a:srgbClr val="3E3E3F"/>
              </a:solidFill>
            </a:endParaRPr>
          </a:p>
          <a:p>
            <a:endParaRPr lang="de-DE" sz="1400" dirty="0">
              <a:solidFill>
                <a:srgbClr val="3E3E3F"/>
              </a:solidFill>
            </a:endParaRPr>
          </a:p>
          <a:p>
            <a:endParaRPr lang="de-DE" sz="1400" dirty="0">
              <a:solidFill>
                <a:srgbClr val="3E3E3F"/>
              </a:solidFill>
            </a:endParaRP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CC1B7E1D-8135-0A49-569F-090C7A3E2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514606"/>
              </p:ext>
            </p:extLst>
          </p:nvPr>
        </p:nvGraphicFramePr>
        <p:xfrm>
          <a:off x="789044" y="756414"/>
          <a:ext cx="5153026" cy="964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376">
                  <a:extLst>
                    <a:ext uri="{9D8B030D-6E8A-4147-A177-3AD203B41FA5}">
                      <a16:colId xmlns:a16="http://schemas.microsoft.com/office/drawing/2014/main" val="1608676698"/>
                    </a:ext>
                  </a:extLst>
                </a:gridCol>
                <a:gridCol w="4438650">
                  <a:extLst>
                    <a:ext uri="{9D8B030D-6E8A-4147-A177-3AD203B41FA5}">
                      <a16:colId xmlns:a16="http://schemas.microsoft.com/office/drawing/2014/main" val="3311156851"/>
                    </a:ext>
                  </a:extLst>
                </a:gridCol>
              </a:tblGrid>
              <a:tr h="964242">
                <a:tc>
                  <a:txBody>
                    <a:bodyPr/>
                    <a:lstStyle/>
                    <a:p>
                      <a:pPr algn="ctr"/>
                      <a:r>
                        <a:rPr lang="de-DE" sz="3600" b="0" dirty="0">
                          <a:solidFill>
                            <a:schemeClr val="accent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2"/>
                          </a:solidFill>
                        </a:rPr>
                        <a:t>Programmierung &amp; Gestaltung</a:t>
                      </a:r>
                    </a:p>
                    <a:p>
                      <a:r>
                        <a:rPr lang="de-DE" sz="1800" b="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SPS, HMI, industrielle Kommunikation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078558"/>
                  </a:ext>
                </a:extLst>
              </a:tr>
            </a:tbl>
          </a:graphicData>
        </a:graphic>
      </p:graphicFrame>
      <p:pic>
        <p:nvPicPr>
          <p:cNvPr id="3" name="Grafik 2" descr="Ein Bild, das Dirigent, Person, Schwert, Musik enthält.&#10;&#10;Automatisch generierte Beschreibung">
            <a:extLst>
              <a:ext uri="{FF2B5EF4-FFF2-40B4-BE49-F238E27FC236}">
                <a16:creationId xmlns:a16="http://schemas.microsoft.com/office/drawing/2014/main" id="{F8272627-FBFC-5DC0-88F6-1B6D04DA6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471" y="3808218"/>
            <a:ext cx="7721624" cy="154432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6" name="Grafik 15" descr="Ein Bild, das Grafiken, Logo, Schrift, Symbol enthält.&#10;&#10;Automatisch generierte Beschreibung">
            <a:extLst>
              <a:ext uri="{FF2B5EF4-FFF2-40B4-BE49-F238E27FC236}">
                <a16:creationId xmlns:a16="http://schemas.microsoft.com/office/drawing/2014/main" id="{BBE9E8AC-E11E-E6E9-07D7-EA3602C6F9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9664" y="101184"/>
            <a:ext cx="525454" cy="33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51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60C543F7-979F-B03A-BCB9-022FC27C5A8C}"/>
              </a:ext>
            </a:extLst>
          </p:cNvPr>
          <p:cNvSpPr/>
          <p:nvPr/>
        </p:nvSpPr>
        <p:spPr>
          <a:xfrm>
            <a:off x="6096000" y="-4062"/>
            <a:ext cx="6098480" cy="2232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1129" b="-4112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E52E0D1-E0E7-D44C-88F6-79A5784391EC}"/>
              </a:ext>
            </a:extLst>
          </p:cNvPr>
          <p:cNvSpPr/>
          <p:nvPr/>
        </p:nvSpPr>
        <p:spPr>
          <a:xfrm>
            <a:off x="6096000" y="2313000"/>
            <a:ext cx="6098477" cy="2232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645" b="-5403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0E8B905-A1C5-F171-1591-0EB31778A568}"/>
              </a:ext>
            </a:extLst>
          </p:cNvPr>
          <p:cNvSpPr/>
          <p:nvPr/>
        </p:nvSpPr>
        <p:spPr>
          <a:xfrm>
            <a:off x="6096000" y="4628093"/>
            <a:ext cx="6098477" cy="2232000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1936" b="-4193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A3A0DBC2-28FE-2D22-3855-73174D775EDB}"/>
              </a:ext>
            </a:extLst>
          </p:cNvPr>
          <p:cNvSpPr/>
          <p:nvPr/>
        </p:nvSpPr>
        <p:spPr>
          <a:xfrm>
            <a:off x="-1" y="0"/>
            <a:ext cx="6017559" cy="6858000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251" t="-131" r="-17303" b="-13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8C2EF9A9-94BC-0E20-AD9E-147A86AA6188}"/>
              </a:ext>
            </a:extLst>
          </p:cNvPr>
          <p:cNvSpPr txBox="1"/>
          <p:nvPr/>
        </p:nvSpPr>
        <p:spPr>
          <a:xfrm>
            <a:off x="0" y="4908086"/>
            <a:ext cx="6017557" cy="1465887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 lIns="720000" tIns="216000" rtlCol="0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ptos" panose="020B0004020202020204" pitchFamily="34" charset="0"/>
              <a:buChar char="+"/>
            </a:pPr>
            <a:r>
              <a:rPr lang="de-DE" sz="1400" dirty="0"/>
              <a:t>Wir</a:t>
            </a:r>
            <a:r>
              <a:rPr lang="en-US" sz="1400" dirty="0"/>
              <a:t> </a:t>
            </a:r>
            <a:r>
              <a:rPr lang="de-DE" sz="1400" dirty="0"/>
              <a:t>setzen</a:t>
            </a:r>
            <a:r>
              <a:rPr lang="en-US" sz="1400" dirty="0"/>
              <a:t> die </a:t>
            </a:r>
            <a:r>
              <a:rPr lang="en-US" sz="1400" dirty="0">
                <a:solidFill>
                  <a:schemeClr val="accent2"/>
                </a:solidFill>
              </a:rPr>
              <a:t>gängigsten</a:t>
            </a:r>
            <a:r>
              <a:rPr lang="en-US" sz="1400" dirty="0"/>
              <a:t> </a:t>
            </a:r>
            <a:r>
              <a:rPr lang="de-DE" sz="1400" dirty="0"/>
              <a:t>SPS-Grundgeräte</a:t>
            </a:r>
            <a:r>
              <a:rPr lang="en-US" sz="1400" dirty="0"/>
              <a:t> mit deren Erweiterungen ein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ptos" panose="020B0004020202020204" pitchFamily="34" charset="0"/>
              <a:buChar char="+"/>
            </a:pPr>
            <a:r>
              <a:rPr lang="en-US" sz="1400" dirty="0">
                <a:solidFill>
                  <a:schemeClr val="tx2"/>
                </a:solidFill>
              </a:rPr>
              <a:t>Die </a:t>
            </a:r>
            <a:r>
              <a:rPr lang="de-DE" sz="1400" dirty="0">
                <a:solidFill>
                  <a:schemeClr val="tx2"/>
                </a:solidFill>
              </a:rPr>
              <a:t>Auswahl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de-DE" sz="1400" dirty="0">
                <a:solidFill>
                  <a:schemeClr val="tx2"/>
                </a:solidFill>
              </a:rPr>
              <a:t>geschieht</a:t>
            </a:r>
            <a:r>
              <a:rPr lang="en-US" sz="1400" dirty="0">
                <a:solidFill>
                  <a:schemeClr val="accent2"/>
                </a:solidFill>
              </a:rPr>
              <a:t> </a:t>
            </a:r>
            <a:r>
              <a:rPr lang="de-DE" sz="1400" dirty="0">
                <a:solidFill>
                  <a:schemeClr val="accent2"/>
                </a:solidFill>
              </a:rPr>
              <a:t>passend</a:t>
            </a:r>
            <a:r>
              <a:rPr lang="en-US" sz="1400" dirty="0"/>
              <a:t> für die </a:t>
            </a:r>
            <a:r>
              <a:rPr lang="de-DE" sz="1400" dirty="0"/>
              <a:t>Anwendung</a:t>
            </a:r>
            <a:r>
              <a:rPr lang="en-US" sz="1400" dirty="0"/>
              <a:t>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ptos" panose="020B0004020202020204" pitchFamily="34" charset="0"/>
              <a:buChar char="+"/>
            </a:pPr>
            <a:r>
              <a:rPr lang="en-US" sz="1400" dirty="0" err="1">
                <a:solidFill>
                  <a:schemeClr val="accent2"/>
                </a:solidFill>
              </a:rPr>
              <a:t>Austauschbarkeit</a:t>
            </a:r>
            <a:r>
              <a:rPr lang="en-US" sz="1400" dirty="0">
                <a:solidFill>
                  <a:schemeClr val="accent2"/>
                </a:solidFill>
              </a:rPr>
              <a:t> </a:t>
            </a:r>
            <a:r>
              <a:rPr lang="en-US" sz="1400" dirty="0"/>
              <a:t>und </a:t>
            </a:r>
            <a:r>
              <a:rPr lang="de-DE" sz="1400" dirty="0"/>
              <a:t>lange</a:t>
            </a:r>
            <a:r>
              <a:rPr lang="en-US" sz="1400" dirty="0"/>
              <a:t> </a:t>
            </a:r>
            <a:r>
              <a:rPr lang="de-DE" sz="1400" dirty="0"/>
              <a:t>Abkündigungszeiträume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Clr>
                <a:schemeClr val="accent2"/>
              </a:buClr>
              <a:buFont typeface="Aptos" panose="020B0004020202020204" pitchFamily="34" charset="0"/>
              <a:buChar char="+"/>
            </a:pPr>
            <a:endParaRPr lang="en-US" sz="1400" dirty="0"/>
          </a:p>
        </p:txBody>
      </p:sp>
      <p:pic>
        <p:nvPicPr>
          <p:cNvPr id="33" name="Grafik 32" descr="Ein Bild, das Grafiken, Logo, Schrift, Symbol enthält.&#10;&#10;Automatisch generierte Beschreibung">
            <a:extLst>
              <a:ext uri="{FF2B5EF4-FFF2-40B4-BE49-F238E27FC236}">
                <a16:creationId xmlns:a16="http://schemas.microsoft.com/office/drawing/2014/main" id="{5DBD725A-285E-2A9E-151B-16C01DBA3A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9836" y="101184"/>
            <a:ext cx="525454" cy="339804"/>
          </a:xfrm>
          <a:prstGeom prst="rect">
            <a:avLst/>
          </a:prstGeom>
        </p:spPr>
      </p:pic>
      <p:graphicFrame>
        <p:nvGraphicFramePr>
          <p:cNvPr id="34" name="Tabelle 33">
            <a:extLst>
              <a:ext uri="{FF2B5EF4-FFF2-40B4-BE49-F238E27FC236}">
                <a16:creationId xmlns:a16="http://schemas.microsoft.com/office/drawing/2014/main" id="{95E4F592-DAAC-5E08-1D38-E1D18D7F7F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598813"/>
              </p:ext>
            </p:extLst>
          </p:nvPr>
        </p:nvGraphicFramePr>
        <p:xfrm>
          <a:off x="66710" y="147696"/>
          <a:ext cx="5153026" cy="964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4376">
                  <a:extLst>
                    <a:ext uri="{9D8B030D-6E8A-4147-A177-3AD203B41FA5}">
                      <a16:colId xmlns:a16="http://schemas.microsoft.com/office/drawing/2014/main" val="1608676698"/>
                    </a:ext>
                  </a:extLst>
                </a:gridCol>
                <a:gridCol w="4438650">
                  <a:extLst>
                    <a:ext uri="{9D8B030D-6E8A-4147-A177-3AD203B41FA5}">
                      <a16:colId xmlns:a16="http://schemas.microsoft.com/office/drawing/2014/main" val="3311156851"/>
                    </a:ext>
                  </a:extLst>
                </a:gridCol>
              </a:tblGrid>
              <a:tr h="964242">
                <a:tc>
                  <a:txBody>
                    <a:bodyPr/>
                    <a:lstStyle/>
                    <a:p>
                      <a:pPr algn="ctr"/>
                      <a:r>
                        <a:rPr lang="de-DE" sz="3600" b="0" dirty="0">
                          <a:solidFill>
                            <a:schemeClr val="accent3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2"/>
                          </a:solidFill>
                        </a:rPr>
                        <a:t>Programmierung &amp; Gestaltung</a:t>
                      </a:r>
                    </a:p>
                    <a:p>
                      <a:r>
                        <a:rPr lang="de-DE" sz="1800" b="0" dirty="0">
                          <a:solidFill>
                            <a:schemeClr val="bg2">
                              <a:lumMod val="90000"/>
                            </a:schemeClr>
                          </a:solidFill>
                        </a:rPr>
                        <a:t>SPS, HMI, industrielle Kommunikation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078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7044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WIP">
      <a:dk1>
        <a:srgbClr val="30342D"/>
      </a:dk1>
      <a:lt1>
        <a:sysClr val="window" lastClr="FFFFFF"/>
      </a:lt1>
      <a:dk2>
        <a:srgbClr val="3F3F3F"/>
      </a:dk2>
      <a:lt2>
        <a:srgbClr val="E7E6E6"/>
      </a:lt2>
      <a:accent1>
        <a:srgbClr val="5F280D"/>
      </a:accent1>
      <a:accent2>
        <a:srgbClr val="E25303"/>
      </a:accent2>
      <a:accent3>
        <a:srgbClr val="F67828"/>
      </a:accent3>
      <a:accent4>
        <a:srgbClr val="DA6E00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620</Words>
  <Application>Microsoft Office PowerPoint</Application>
  <PresentationFormat>Breitbild</PresentationFormat>
  <Paragraphs>126</Paragraphs>
  <Slides>19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Times New Roman</vt:lpstr>
      <vt:lpstr>Office</vt:lpstr>
      <vt:lpstr>PowerPoint-Präsentation</vt:lpstr>
      <vt:lpstr>IN UNSERER BRUST SCHLÄGT EINE SPS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haico fleck</dc:creator>
  <cp:lastModifiedBy>haico fleck</cp:lastModifiedBy>
  <cp:revision>31</cp:revision>
  <dcterms:created xsi:type="dcterms:W3CDTF">2024-07-31T12:16:09Z</dcterms:created>
  <dcterms:modified xsi:type="dcterms:W3CDTF">2024-08-07T14:59:00Z</dcterms:modified>
</cp:coreProperties>
</file>